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7" r:id="rId3"/>
    <p:sldId id="258" r:id="rId4"/>
    <p:sldId id="312" r:id="rId5"/>
    <p:sldId id="311" r:id="rId6"/>
    <p:sldId id="262" r:id="rId7"/>
    <p:sldId id="315" r:id="rId8"/>
    <p:sldId id="264" r:id="rId9"/>
    <p:sldId id="282" r:id="rId10"/>
    <p:sldId id="313" r:id="rId11"/>
    <p:sldId id="259" r:id="rId12"/>
    <p:sldId id="314" r:id="rId13"/>
  </p:sldIdLst>
  <p:sldSz cx="9144000" cy="5143500" type="screen16x9"/>
  <p:notesSz cx="6858000" cy="9144000"/>
  <p:embeddedFontLst>
    <p:embeddedFont>
      <p:font typeface="Albert Sans" panose="020B0604020202020204" charset="0"/>
      <p:regular r:id="rId15"/>
      <p:bold r:id="rId16"/>
      <p:italic r:id="rId17"/>
      <p:boldItalic r:id="rId18"/>
    </p:embeddedFont>
    <p:embeddedFont>
      <p:font typeface="Anaheim" panose="020B0604020202020204" charset="0"/>
      <p:regular r:id="rId19"/>
    </p:embeddedFont>
    <p:embeddedFont>
      <p:font typeface="Arapey" panose="020B0604020202020204" charset="0"/>
      <p:regular r:id="rId20"/>
      <p:italic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F2E3E"/>
    <a:srgbClr val="4D9968"/>
    <a:srgbClr val="F1EBEE"/>
    <a:srgbClr val="29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1B1008-89EE-4CAB-B33E-C08F82CA67A5}">
  <a:tblStyle styleId="{E21B1008-89EE-4CAB-B33E-C08F82CA6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26"/>
  </p:normalViewPr>
  <p:slideViewPr>
    <p:cSldViewPr snapToGrid="0">
      <p:cViewPr varScale="1">
        <p:scale>
          <a:sx n="67" d="100"/>
          <a:sy n="67" d="100"/>
        </p:scale>
        <p:origin x="898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a874685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a874685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96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4ec69449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4ec69449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84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4ec69449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4ec69449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7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80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573120" y="3543821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339741" y="3348571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44355" y="3538697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567640" y="3545287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73132" y="3547483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540000"/>
            <a:ext cx="5173800" cy="23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219975"/>
            <a:ext cx="2624400" cy="779400"/>
          </a:xfrm>
          <a:prstGeom prst="rect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ctor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13"/>
            <a:ext cx="9144000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2"/>
          <p:cNvGrpSpPr/>
          <p:nvPr/>
        </p:nvGrpSpPr>
        <p:grpSpPr>
          <a:xfrm>
            <a:off x="8252150" y="-5725"/>
            <a:ext cx="891850" cy="5149224"/>
            <a:chOff x="8252150" y="-5725"/>
            <a:chExt cx="891850" cy="5149224"/>
          </a:xfrm>
        </p:grpSpPr>
        <p:pic>
          <p:nvPicPr>
            <p:cNvPr id="364" name="Google Shape;364;p32"/>
            <p:cNvPicPr preferRelativeResize="0"/>
            <p:nvPr/>
          </p:nvPicPr>
          <p:blipFill rotWithShape="1">
            <a:blip r:embed="rId2">
              <a:alphaModFix/>
            </a:blip>
            <a:srcRect r="88972" b="17382"/>
            <a:stretch/>
          </p:blipFill>
          <p:spPr>
            <a:xfrm>
              <a:off x="8252150" y="-5725"/>
              <a:ext cx="891850" cy="375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2"/>
            <p:cNvPicPr preferRelativeResize="0"/>
            <p:nvPr/>
          </p:nvPicPr>
          <p:blipFill rotWithShape="1">
            <a:blip r:embed="rId2">
              <a:alphaModFix/>
            </a:blip>
            <a:srcRect t="11494" r="88972" b="57941"/>
            <a:stretch/>
          </p:blipFill>
          <p:spPr>
            <a:xfrm>
              <a:off x="8252150" y="3752975"/>
              <a:ext cx="891850" cy="1390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7573120" y="3543821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339741" y="3348571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544355" y="3538697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567640" y="3545287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573132" y="3547483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46160" y="3510575"/>
            <a:ext cx="283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260435" y="3491150"/>
            <a:ext cx="283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6696173" y="1619913"/>
            <a:ext cx="1187400" cy="18906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2910435" y="1619913"/>
            <a:ext cx="1187400" cy="18906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8252150" y="-5725"/>
            <a:ext cx="891850" cy="5149226"/>
            <a:chOff x="8252150" y="-5725"/>
            <a:chExt cx="891850" cy="5149226"/>
          </a:xfrm>
        </p:grpSpPr>
        <p:pic>
          <p:nvPicPr>
            <p:cNvPr id="54" name="Google Shape;54;p5"/>
            <p:cNvPicPr preferRelativeResize="0"/>
            <p:nvPr/>
          </p:nvPicPr>
          <p:blipFill rotWithShape="1">
            <a:blip r:embed="rId2">
              <a:alphaModFix/>
            </a:blip>
            <a:srcRect l="-2697" r="91670"/>
            <a:stretch/>
          </p:blipFill>
          <p:spPr>
            <a:xfrm>
              <a:off x="8252150" y="-5725"/>
              <a:ext cx="891850" cy="45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2">
              <a:alphaModFix/>
            </a:blip>
            <a:srcRect l="-2697" r="91670" b="80646"/>
            <a:stretch/>
          </p:blipFill>
          <p:spPr>
            <a:xfrm>
              <a:off x="8252150" y="4263050"/>
              <a:ext cx="891850" cy="880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Google Shape;56;p5"/>
          <p:cNvGrpSpPr/>
          <p:nvPr/>
        </p:nvGrpSpPr>
        <p:grpSpPr>
          <a:xfrm>
            <a:off x="-178625" y="-5725"/>
            <a:ext cx="891850" cy="5149226"/>
            <a:chOff x="8252150" y="-5725"/>
            <a:chExt cx="891850" cy="5149226"/>
          </a:xfrm>
        </p:grpSpPr>
        <p:pic>
          <p:nvPicPr>
            <p:cNvPr id="57" name="Google Shape;57;p5"/>
            <p:cNvPicPr preferRelativeResize="0"/>
            <p:nvPr/>
          </p:nvPicPr>
          <p:blipFill rotWithShape="1">
            <a:blip r:embed="rId2">
              <a:alphaModFix/>
            </a:blip>
            <a:srcRect l="-2697" r="91670"/>
            <a:stretch/>
          </p:blipFill>
          <p:spPr>
            <a:xfrm>
              <a:off x="8252150" y="-5725"/>
              <a:ext cx="891850" cy="45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5"/>
            <p:cNvPicPr preferRelativeResize="0"/>
            <p:nvPr/>
          </p:nvPicPr>
          <p:blipFill rotWithShape="1">
            <a:blip r:embed="rId2">
              <a:alphaModFix/>
            </a:blip>
            <a:srcRect l="-2697" r="91670" b="80646"/>
            <a:stretch/>
          </p:blipFill>
          <p:spPr>
            <a:xfrm>
              <a:off x="8252150" y="4263050"/>
              <a:ext cx="891850" cy="880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80214" b="5612"/>
          <a:stretch/>
        </p:blipFill>
        <p:spPr>
          <a:xfrm>
            <a:off x="0" y="4568874"/>
            <a:ext cx="71834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2">
            <a:alphaModFix/>
          </a:blip>
          <a:srcRect l="8299" t="80214" r="64052" b="5612"/>
          <a:stretch/>
        </p:blipFill>
        <p:spPr>
          <a:xfrm>
            <a:off x="7212025" y="4568875"/>
            <a:ext cx="198602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7573120" y="3543821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1339741" y="3348571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7544355" y="3538697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7567640" y="3545287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7573132" y="3547483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13225" y="817613"/>
            <a:ext cx="27009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13225" y="2091338"/>
            <a:ext cx="39624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＄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8252150" y="-5725"/>
            <a:ext cx="891850" cy="5149226"/>
            <a:chOff x="8252150" y="-5725"/>
            <a:chExt cx="891850" cy="5149226"/>
          </a:xfrm>
        </p:grpSpPr>
        <p:pic>
          <p:nvPicPr>
            <p:cNvPr id="78" name="Google Shape;78;p7"/>
            <p:cNvPicPr preferRelativeResize="0"/>
            <p:nvPr/>
          </p:nvPicPr>
          <p:blipFill rotWithShape="1">
            <a:blip r:embed="rId2">
              <a:alphaModFix/>
            </a:blip>
            <a:srcRect l="-2697" r="91670"/>
            <a:stretch/>
          </p:blipFill>
          <p:spPr>
            <a:xfrm>
              <a:off x="8252150" y="-5725"/>
              <a:ext cx="891850" cy="45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 rotWithShape="1">
            <a:blip r:embed="rId2">
              <a:alphaModFix/>
            </a:blip>
            <a:srcRect l="-2697" r="91670" b="80646"/>
            <a:stretch/>
          </p:blipFill>
          <p:spPr>
            <a:xfrm>
              <a:off x="8252150" y="4263050"/>
              <a:ext cx="891850" cy="880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13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 rot="10800000">
            <a:off x="2380070" y="3377853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 rot="10800000">
            <a:off x="2374469" y="3375657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10800000">
            <a:off x="2367878" y="3372361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 rot="10800000">
            <a:off x="2380058" y="3374191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 rot="10800000">
            <a:off x="2374457" y="337199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 rot="10800000">
            <a:off x="2367866" y="3368699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1339741" y="3348571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713225" y="1355775"/>
            <a:ext cx="3850800" cy="11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713225" y="2669925"/>
            <a:ext cx="3850800" cy="1117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 flipH="1">
            <a:off x="2532138" y="3273343"/>
            <a:ext cx="51756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"/>
          </p:nvPr>
        </p:nvSpPr>
        <p:spPr>
          <a:xfrm>
            <a:off x="2532138" y="1605575"/>
            <a:ext cx="51756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3"/>
          </p:nvPr>
        </p:nvSpPr>
        <p:spPr>
          <a:xfrm flipH="1">
            <a:off x="2532138" y="4107226"/>
            <a:ext cx="51756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2532138" y="2439459"/>
            <a:ext cx="51756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436262" y="2915848"/>
            <a:ext cx="1008300" cy="679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1436262" y="3752225"/>
            <a:ext cx="1008300" cy="679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1436262" y="1243125"/>
            <a:ext cx="1008300" cy="679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1436262" y="2079502"/>
            <a:ext cx="1008300" cy="679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9"/>
          </p:nvPr>
        </p:nvSpPr>
        <p:spPr>
          <a:xfrm flipH="1">
            <a:off x="2532138" y="2923792"/>
            <a:ext cx="5175600" cy="4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2532138" y="1256025"/>
            <a:ext cx="5175600" cy="4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 flipH="1">
            <a:off x="2532138" y="3757676"/>
            <a:ext cx="5175600" cy="4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2532138" y="2089909"/>
            <a:ext cx="5175600" cy="4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None/>
              <a:defRPr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7573120" y="3543821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1339741" y="3348571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7544355" y="3538697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567640" y="3545287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7573132" y="3547483"/>
            <a:ext cx="5602" cy="340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0" y="1"/>
                </a:move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30" y="21"/>
                  <a:pt x="50" y="31"/>
                </a:cubicBezTo>
                <a:lnTo>
                  <a:pt x="50" y="31"/>
                </a:lnTo>
                <a:cubicBezTo>
                  <a:pt x="30" y="21"/>
                  <a:pt x="20" y="11"/>
                  <a:pt x="0" y="1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3"/>
          <p:cNvPicPr preferRelativeResize="0"/>
          <p:nvPr/>
        </p:nvPicPr>
        <p:blipFill rotWithShape="1">
          <a:blip r:embed="rId2">
            <a:alphaModFix/>
          </a:blip>
          <a:srcRect r="88973"/>
          <a:stretch/>
        </p:blipFill>
        <p:spPr>
          <a:xfrm>
            <a:off x="-246589" y="-5725"/>
            <a:ext cx="10083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713475" y="445025"/>
            <a:ext cx="77172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1"/>
          </p:nvPr>
        </p:nvSpPr>
        <p:spPr>
          <a:xfrm>
            <a:off x="907345" y="3469952"/>
            <a:ext cx="2388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2"/>
          </p:nvPr>
        </p:nvSpPr>
        <p:spPr>
          <a:xfrm>
            <a:off x="3377850" y="3469952"/>
            <a:ext cx="2388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3"/>
          </p:nvPr>
        </p:nvSpPr>
        <p:spPr>
          <a:xfrm>
            <a:off x="5848355" y="3469952"/>
            <a:ext cx="2388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4"/>
          </p:nvPr>
        </p:nvSpPr>
        <p:spPr>
          <a:xfrm>
            <a:off x="907345" y="2499481"/>
            <a:ext cx="23883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5"/>
          </p:nvPr>
        </p:nvSpPr>
        <p:spPr>
          <a:xfrm>
            <a:off x="3377850" y="2499481"/>
            <a:ext cx="23883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6"/>
          </p:nvPr>
        </p:nvSpPr>
        <p:spPr>
          <a:xfrm>
            <a:off x="5848355" y="2499481"/>
            <a:ext cx="23883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8236650" y="-5725"/>
            <a:ext cx="891850" cy="5138175"/>
            <a:chOff x="8252150" y="-5725"/>
            <a:chExt cx="891850" cy="5138175"/>
          </a:xfrm>
        </p:grpSpPr>
        <p:pic>
          <p:nvPicPr>
            <p:cNvPr id="263" name="Google Shape;263;p25"/>
            <p:cNvPicPr preferRelativeResize="0"/>
            <p:nvPr/>
          </p:nvPicPr>
          <p:blipFill rotWithShape="1">
            <a:blip r:embed="rId2">
              <a:alphaModFix/>
            </a:blip>
            <a:srcRect l="-2697" r="91670"/>
            <a:stretch/>
          </p:blipFill>
          <p:spPr>
            <a:xfrm>
              <a:off x="8252150" y="-5725"/>
              <a:ext cx="891850" cy="45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5"/>
            <p:cNvPicPr preferRelativeResize="0"/>
            <p:nvPr/>
          </p:nvPicPr>
          <p:blipFill rotWithShape="1">
            <a:blip r:embed="rId2">
              <a:alphaModFix/>
            </a:blip>
            <a:srcRect l="-2697" r="91670" b="80889"/>
            <a:stretch/>
          </p:blipFill>
          <p:spPr>
            <a:xfrm>
              <a:off x="8252150" y="4263050"/>
              <a:ext cx="891850" cy="86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>
            <a:off x="1339719" y="3344908"/>
            <a:ext cx="2416" cy="1208"/>
          </a:xfrm>
          <a:custGeom>
            <a:avLst/>
            <a:gdLst/>
            <a:ahLst/>
            <a:cxnLst/>
            <a:rect l="l" t="t" r="r" b="b"/>
            <a:pathLst>
              <a:path w="22" h="11" extrusionOk="0">
                <a:moveTo>
                  <a:pt x="1" y="0"/>
                </a:moveTo>
                <a:cubicBezTo>
                  <a:pt x="11" y="0"/>
                  <a:pt x="21" y="10"/>
                  <a:pt x="21" y="10"/>
                </a:cubicBezTo>
                <a:lnTo>
                  <a:pt x="11" y="0"/>
                </a:lnTo>
                <a:close/>
              </a:path>
            </a:pathLst>
          </a:custGeom>
          <a:solidFill>
            <a:srgbClr val="82D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7544343" y="3535034"/>
            <a:ext cx="22187" cy="6700"/>
          </a:xfrm>
          <a:custGeom>
            <a:avLst/>
            <a:gdLst/>
            <a:ahLst/>
            <a:cxnLst/>
            <a:rect l="l" t="t" r="r" b="b"/>
            <a:pathLst>
              <a:path w="202" h="61" extrusionOk="0">
                <a:moveTo>
                  <a:pt x="1" y="0"/>
                </a:moveTo>
                <a:cubicBezTo>
                  <a:pt x="81" y="31"/>
                  <a:pt x="152" y="51"/>
                  <a:pt x="202" y="61"/>
                </a:cubicBezTo>
                <a:cubicBezTo>
                  <a:pt x="152" y="41"/>
                  <a:pt x="81" y="31"/>
                  <a:pt x="1" y="0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7567628" y="3541624"/>
            <a:ext cx="4503" cy="2307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0" y="1"/>
                </a:moveTo>
                <a:lnTo>
                  <a:pt x="0" y="1"/>
                </a:lnTo>
                <a:cubicBezTo>
                  <a:pt x="4" y="5"/>
                  <a:pt x="9" y="7"/>
                  <a:pt x="15" y="9"/>
                </a:cubicBezTo>
                <a:lnTo>
                  <a:pt x="15" y="9"/>
                </a:lnTo>
                <a:cubicBezTo>
                  <a:pt x="11" y="6"/>
                  <a:pt x="6" y="4"/>
                  <a:pt x="0" y="1"/>
                </a:cubicBezTo>
                <a:close/>
                <a:moveTo>
                  <a:pt x="15" y="9"/>
                </a:moveTo>
                <a:cubicBezTo>
                  <a:pt x="26" y="16"/>
                  <a:pt x="33" y="21"/>
                  <a:pt x="40" y="21"/>
                </a:cubicBezTo>
                <a:cubicBezTo>
                  <a:pt x="34" y="15"/>
                  <a:pt x="24" y="12"/>
                  <a:pt x="15" y="9"/>
                </a:cubicBezTo>
                <a:close/>
              </a:path>
            </a:pathLst>
          </a:custGeom>
          <a:solidFill>
            <a:srgbClr val="98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1"/>
          <p:cNvGrpSpPr/>
          <p:nvPr/>
        </p:nvGrpSpPr>
        <p:grpSpPr>
          <a:xfrm>
            <a:off x="0" y="-32701"/>
            <a:ext cx="9144001" cy="572700"/>
            <a:chOff x="0" y="-32701"/>
            <a:chExt cx="9144001" cy="572700"/>
          </a:xfrm>
        </p:grpSpPr>
        <p:pic>
          <p:nvPicPr>
            <p:cNvPr id="358" name="Google Shape;358;p31"/>
            <p:cNvPicPr preferRelativeResize="0"/>
            <p:nvPr/>
          </p:nvPicPr>
          <p:blipFill rotWithShape="1">
            <a:blip r:embed="rId2">
              <a:alphaModFix/>
            </a:blip>
            <a:srcRect t="5612" b="80214"/>
            <a:stretch/>
          </p:blipFill>
          <p:spPr>
            <a:xfrm>
              <a:off x="0" y="-32701"/>
              <a:ext cx="718347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/>
            <p:cNvPicPr preferRelativeResize="0"/>
            <p:nvPr/>
          </p:nvPicPr>
          <p:blipFill rotWithShape="1">
            <a:blip r:embed="rId2">
              <a:alphaModFix/>
            </a:blip>
            <a:srcRect l="7901" t="5612" r="64806" b="80214"/>
            <a:stretch/>
          </p:blipFill>
          <p:spPr>
            <a:xfrm>
              <a:off x="7183475" y="-32700"/>
              <a:ext cx="1960526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p31"/>
          <p:cNvPicPr preferRelativeResize="0"/>
          <p:nvPr/>
        </p:nvPicPr>
        <p:blipFill rotWithShape="1">
          <a:blip r:embed="rId3">
            <a:alphaModFix/>
          </a:blip>
          <a:srcRect t="80214" b="5612"/>
          <a:stretch/>
        </p:blipFill>
        <p:spPr>
          <a:xfrm>
            <a:off x="0" y="4568874"/>
            <a:ext cx="71834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l="8299" t="80214" r="64052" b="5612"/>
          <a:stretch/>
        </p:blipFill>
        <p:spPr>
          <a:xfrm>
            <a:off x="7212025" y="4568875"/>
            <a:ext cx="198602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71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microsoft.com/office/2007/relationships/hdphoto" Target="../media/hdphoto8.wdp"/><Relationship Id="rId9" Type="http://schemas.openxmlformats.org/officeDocument/2006/relationships/image" Target="../media/image26.png"/><Relationship Id="rId1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5.png"/><Relationship Id="rId18" Type="http://schemas.microsoft.com/office/2007/relationships/hdphoto" Target="../media/hdphoto20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17.wdp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33.png"/><Relationship Id="rId1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ctrTitle"/>
          </p:nvPr>
        </p:nvSpPr>
        <p:spPr>
          <a:xfrm>
            <a:off x="1374550" y="560556"/>
            <a:ext cx="6394899" cy="847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DOLLAR TRACKER</a:t>
            </a:r>
            <a:endParaRPr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5380B-51EB-69E3-BC8B-3DC565CEC4CD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7">
            <a:extLst>
              <a:ext uri="{FF2B5EF4-FFF2-40B4-BE49-F238E27FC236}">
                <a16:creationId xmlns:a16="http://schemas.microsoft.com/office/drawing/2014/main" id="{226EECAA-4B14-EAFD-3C25-A49AF70424C1}"/>
              </a:ext>
            </a:extLst>
          </p:cNvPr>
          <p:cNvSpPr txBox="1">
            <a:spLocks/>
          </p:cNvSpPr>
          <p:nvPr/>
        </p:nvSpPr>
        <p:spPr>
          <a:xfrm>
            <a:off x="935337" y="58075"/>
            <a:ext cx="6976053" cy="7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OPERATIONAL NEEDS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42A03-BBFF-954A-3B0F-9DB5FBD3E7B8}"/>
              </a:ext>
            </a:extLst>
          </p:cNvPr>
          <p:cNvSpPr txBox="1"/>
          <p:nvPr/>
        </p:nvSpPr>
        <p:spPr>
          <a:xfrm>
            <a:off x="561617" y="2431392"/>
            <a:ext cx="2980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Montserrat" pitchFamily="2" charset="77"/>
              </a:rPr>
              <a:t>Market research         App Development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19E9378-8FB3-1FD9-CF51-4270CD4225E4}"/>
              </a:ext>
            </a:extLst>
          </p:cNvPr>
          <p:cNvSpPr/>
          <p:nvPr/>
        </p:nvSpPr>
        <p:spPr>
          <a:xfrm>
            <a:off x="738572" y="1622257"/>
            <a:ext cx="2068792" cy="736169"/>
          </a:xfrm>
          <a:prstGeom prst="rect">
            <a:avLst/>
          </a:prstGeom>
          <a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68"/>
                      </a14:imgEffect>
                      <a14:imgEffect>
                        <a14:saturation sat="120000"/>
                      </a14:imgEffect>
                      <a14:imgEffect>
                        <a14:brightnessContrast bright="16000" contrast="1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2A9D185-A8A0-8F70-A2E2-9CB59A01B1D9}"/>
              </a:ext>
            </a:extLst>
          </p:cNvPr>
          <p:cNvSpPr/>
          <p:nvPr/>
        </p:nvSpPr>
        <p:spPr>
          <a:xfrm>
            <a:off x="2849911" y="1707853"/>
            <a:ext cx="899130" cy="397072"/>
          </a:xfrm>
          <a:custGeom>
            <a:avLst/>
            <a:gdLst/>
            <a:ahLst/>
            <a:cxnLst/>
            <a:rect l="l" t="t" r="r" b="b"/>
            <a:pathLst>
              <a:path w="2063115" h="916305">
                <a:moveTo>
                  <a:pt x="0" y="162492"/>
                </a:moveTo>
                <a:lnTo>
                  <a:pt x="68238" y="130522"/>
                </a:lnTo>
                <a:lnTo>
                  <a:pt x="83662" y="163444"/>
                </a:lnTo>
                <a:lnTo>
                  <a:pt x="17951" y="194230"/>
                </a:lnTo>
                <a:lnTo>
                  <a:pt x="0" y="162492"/>
                </a:lnTo>
                <a:close/>
              </a:path>
              <a:path w="2063115" h="916305">
                <a:moveTo>
                  <a:pt x="148032" y="136374"/>
                </a:moveTo>
                <a:lnTo>
                  <a:pt x="135135" y="102268"/>
                </a:lnTo>
                <a:lnTo>
                  <a:pt x="152878" y="95838"/>
                </a:lnTo>
                <a:lnTo>
                  <a:pt x="170273" y="89280"/>
                </a:lnTo>
                <a:lnTo>
                  <a:pt x="187416" y="83420"/>
                </a:lnTo>
                <a:lnTo>
                  <a:pt x="204405" y="79080"/>
                </a:lnTo>
                <a:lnTo>
                  <a:pt x="214775" y="114369"/>
                </a:lnTo>
                <a:lnTo>
                  <a:pt x="198181" y="118525"/>
                </a:lnTo>
                <a:lnTo>
                  <a:pt x="181906" y="123978"/>
                </a:lnTo>
                <a:lnTo>
                  <a:pt x="165380" y="130128"/>
                </a:lnTo>
                <a:lnTo>
                  <a:pt x="148032" y="136374"/>
                </a:lnTo>
                <a:close/>
              </a:path>
              <a:path w="2063115" h="916305">
                <a:moveTo>
                  <a:pt x="284045" y="91181"/>
                </a:moveTo>
                <a:lnTo>
                  <a:pt x="291434" y="50418"/>
                </a:lnTo>
                <a:lnTo>
                  <a:pt x="345319" y="37767"/>
                </a:lnTo>
                <a:lnTo>
                  <a:pt x="353161" y="74241"/>
                </a:lnTo>
                <a:lnTo>
                  <a:pt x="336363" y="77961"/>
                </a:lnTo>
                <a:lnTo>
                  <a:pt x="319551" y="82267"/>
                </a:lnTo>
                <a:lnTo>
                  <a:pt x="302264" y="86794"/>
                </a:lnTo>
                <a:lnTo>
                  <a:pt x="284045" y="91181"/>
                </a:lnTo>
                <a:close/>
              </a:path>
              <a:path w="2063115" h="916305">
                <a:moveTo>
                  <a:pt x="425990" y="58649"/>
                </a:moveTo>
                <a:lnTo>
                  <a:pt x="437944" y="21153"/>
                </a:lnTo>
                <a:lnTo>
                  <a:pt x="492010" y="15365"/>
                </a:lnTo>
                <a:lnTo>
                  <a:pt x="496138" y="50491"/>
                </a:lnTo>
                <a:lnTo>
                  <a:pt x="479556" y="51793"/>
                </a:lnTo>
                <a:lnTo>
                  <a:pt x="462012" y="54126"/>
                </a:lnTo>
                <a:lnTo>
                  <a:pt x="443994" y="56680"/>
                </a:lnTo>
                <a:lnTo>
                  <a:pt x="425990" y="58649"/>
                </a:lnTo>
                <a:close/>
              </a:path>
              <a:path w="2063115" h="916305">
                <a:moveTo>
                  <a:pt x="568813" y="41148"/>
                </a:moveTo>
                <a:lnTo>
                  <a:pt x="585104" y="3453"/>
                </a:lnTo>
                <a:lnTo>
                  <a:pt x="642261" y="561"/>
                </a:lnTo>
                <a:lnTo>
                  <a:pt x="643862" y="36870"/>
                </a:lnTo>
                <a:lnTo>
                  <a:pt x="624382" y="38566"/>
                </a:lnTo>
                <a:lnTo>
                  <a:pt x="605390" y="39453"/>
                </a:lnTo>
                <a:lnTo>
                  <a:pt x="586872" y="40119"/>
                </a:lnTo>
                <a:lnTo>
                  <a:pt x="568813" y="41148"/>
                </a:lnTo>
                <a:close/>
              </a:path>
              <a:path w="2063115" h="916305">
                <a:moveTo>
                  <a:pt x="715042" y="37493"/>
                </a:moveTo>
                <a:lnTo>
                  <a:pt x="715968" y="0"/>
                </a:lnTo>
                <a:lnTo>
                  <a:pt x="790862" y="1971"/>
                </a:lnTo>
                <a:lnTo>
                  <a:pt x="788749" y="36932"/>
                </a:lnTo>
                <a:lnTo>
                  <a:pt x="769645" y="38403"/>
                </a:lnTo>
                <a:lnTo>
                  <a:pt x="751392" y="38606"/>
                </a:lnTo>
                <a:lnTo>
                  <a:pt x="733391" y="38113"/>
                </a:lnTo>
                <a:lnTo>
                  <a:pt x="715042" y="37493"/>
                </a:lnTo>
                <a:close/>
              </a:path>
              <a:path w="2063115" h="916305">
                <a:moveTo>
                  <a:pt x="858434" y="47520"/>
                </a:moveTo>
                <a:lnTo>
                  <a:pt x="863074" y="11375"/>
                </a:lnTo>
                <a:lnTo>
                  <a:pt x="900128" y="15633"/>
                </a:lnTo>
                <a:lnTo>
                  <a:pt x="917714" y="17913"/>
                </a:lnTo>
                <a:lnTo>
                  <a:pt x="935286" y="20779"/>
                </a:lnTo>
                <a:lnTo>
                  <a:pt x="930646" y="56924"/>
                </a:lnTo>
                <a:lnTo>
                  <a:pt x="912907" y="53702"/>
                </a:lnTo>
                <a:lnTo>
                  <a:pt x="895042" y="50829"/>
                </a:lnTo>
                <a:lnTo>
                  <a:pt x="876927" y="48652"/>
                </a:lnTo>
                <a:lnTo>
                  <a:pt x="858434" y="47520"/>
                </a:lnTo>
                <a:close/>
              </a:path>
              <a:path w="2063115" h="916305">
                <a:moveTo>
                  <a:pt x="1001517" y="70045"/>
                </a:moveTo>
                <a:lnTo>
                  <a:pt x="1009871" y="35248"/>
                </a:lnTo>
                <a:lnTo>
                  <a:pt x="1027792" y="38964"/>
                </a:lnTo>
                <a:lnTo>
                  <a:pt x="1046048" y="43391"/>
                </a:lnTo>
                <a:lnTo>
                  <a:pt x="1064526" y="48294"/>
                </a:lnTo>
                <a:lnTo>
                  <a:pt x="1083115" y="53434"/>
                </a:lnTo>
                <a:lnTo>
                  <a:pt x="1074761" y="88231"/>
                </a:lnTo>
                <a:lnTo>
                  <a:pt x="1056172" y="83091"/>
                </a:lnTo>
                <a:lnTo>
                  <a:pt x="1037694" y="78188"/>
                </a:lnTo>
                <a:lnTo>
                  <a:pt x="1019438" y="73761"/>
                </a:lnTo>
                <a:lnTo>
                  <a:pt x="1001517" y="70045"/>
                </a:lnTo>
                <a:close/>
              </a:path>
              <a:path w="2063115" h="916305">
                <a:moveTo>
                  <a:pt x="1142950" y="108784"/>
                </a:moveTo>
                <a:lnTo>
                  <a:pt x="1153831" y="72803"/>
                </a:lnTo>
                <a:lnTo>
                  <a:pt x="1162227" y="75819"/>
                </a:lnTo>
                <a:lnTo>
                  <a:pt x="1170860" y="78723"/>
                </a:lnTo>
                <a:lnTo>
                  <a:pt x="1179966" y="81405"/>
                </a:lnTo>
                <a:lnTo>
                  <a:pt x="1189783" y="83754"/>
                </a:lnTo>
                <a:lnTo>
                  <a:pt x="1223207" y="95890"/>
                </a:lnTo>
                <a:lnTo>
                  <a:pt x="1211139" y="129338"/>
                </a:lnTo>
                <a:lnTo>
                  <a:pt x="1177715" y="117203"/>
                </a:lnTo>
                <a:lnTo>
                  <a:pt x="1168584" y="116318"/>
                </a:lnTo>
                <a:lnTo>
                  <a:pt x="1159830" y="114387"/>
                </a:lnTo>
                <a:lnTo>
                  <a:pt x="1151327" y="111760"/>
                </a:lnTo>
                <a:lnTo>
                  <a:pt x="1142950" y="108784"/>
                </a:lnTo>
                <a:close/>
              </a:path>
              <a:path w="2063115" h="916305">
                <a:moveTo>
                  <a:pt x="1277834" y="159857"/>
                </a:moveTo>
                <a:lnTo>
                  <a:pt x="1292429" y="125225"/>
                </a:lnTo>
                <a:lnTo>
                  <a:pt x="1309636" y="133377"/>
                </a:lnTo>
                <a:lnTo>
                  <a:pt x="1343102" y="150124"/>
                </a:lnTo>
                <a:lnTo>
                  <a:pt x="1360309" y="158276"/>
                </a:lnTo>
                <a:lnTo>
                  <a:pt x="1344528" y="190377"/>
                </a:lnTo>
                <a:lnTo>
                  <a:pt x="1293288" y="167045"/>
                </a:lnTo>
                <a:lnTo>
                  <a:pt x="1277834" y="159857"/>
                </a:lnTo>
                <a:close/>
              </a:path>
              <a:path w="2063115" h="916305">
                <a:moveTo>
                  <a:pt x="1404826" y="226980"/>
                </a:moveTo>
                <a:lnTo>
                  <a:pt x="1423135" y="193696"/>
                </a:lnTo>
                <a:lnTo>
                  <a:pt x="1439027" y="202947"/>
                </a:lnTo>
                <a:lnTo>
                  <a:pt x="1471256" y="222398"/>
                </a:lnTo>
                <a:lnTo>
                  <a:pt x="1487147" y="231648"/>
                </a:lnTo>
                <a:lnTo>
                  <a:pt x="1467652" y="262400"/>
                </a:lnTo>
                <a:lnTo>
                  <a:pt x="1404826" y="226980"/>
                </a:lnTo>
                <a:close/>
              </a:path>
              <a:path w="2063115" h="916305">
                <a:moveTo>
                  <a:pt x="1527796" y="305253"/>
                </a:moveTo>
                <a:lnTo>
                  <a:pt x="1548478" y="277033"/>
                </a:lnTo>
                <a:lnTo>
                  <a:pt x="1563388" y="288095"/>
                </a:lnTo>
                <a:lnTo>
                  <a:pt x="1593712" y="308825"/>
                </a:lnTo>
                <a:lnTo>
                  <a:pt x="1608622" y="319886"/>
                </a:lnTo>
                <a:lnTo>
                  <a:pt x="1585413" y="349290"/>
                </a:lnTo>
                <a:lnTo>
                  <a:pt x="1571797" y="337187"/>
                </a:lnTo>
                <a:lnTo>
                  <a:pt x="1557107" y="325878"/>
                </a:lnTo>
                <a:lnTo>
                  <a:pt x="1542166" y="315265"/>
                </a:lnTo>
                <a:lnTo>
                  <a:pt x="1527796" y="305253"/>
                </a:lnTo>
                <a:close/>
              </a:path>
              <a:path w="2063115" h="916305">
                <a:moveTo>
                  <a:pt x="1643030" y="393327"/>
                </a:moveTo>
                <a:lnTo>
                  <a:pt x="1667425" y="366456"/>
                </a:lnTo>
                <a:lnTo>
                  <a:pt x="1681692" y="378301"/>
                </a:lnTo>
                <a:lnTo>
                  <a:pt x="1695247" y="390480"/>
                </a:lnTo>
                <a:lnTo>
                  <a:pt x="1708329" y="402881"/>
                </a:lnTo>
                <a:lnTo>
                  <a:pt x="1721174" y="415393"/>
                </a:lnTo>
                <a:lnTo>
                  <a:pt x="1696778" y="442264"/>
                </a:lnTo>
                <a:lnTo>
                  <a:pt x="1682512" y="430418"/>
                </a:lnTo>
                <a:lnTo>
                  <a:pt x="1668956" y="418239"/>
                </a:lnTo>
                <a:lnTo>
                  <a:pt x="1655874" y="405839"/>
                </a:lnTo>
                <a:lnTo>
                  <a:pt x="1643030" y="393327"/>
                </a:lnTo>
                <a:close/>
              </a:path>
              <a:path w="2063115" h="916305">
                <a:moveTo>
                  <a:pt x="1745472" y="493570"/>
                </a:moveTo>
                <a:lnTo>
                  <a:pt x="1771054" y="469231"/>
                </a:lnTo>
                <a:lnTo>
                  <a:pt x="1783650" y="482342"/>
                </a:lnTo>
                <a:lnTo>
                  <a:pt x="1808339" y="509958"/>
                </a:lnTo>
                <a:lnTo>
                  <a:pt x="1820935" y="523069"/>
                </a:lnTo>
                <a:lnTo>
                  <a:pt x="1792825" y="548592"/>
                </a:lnTo>
                <a:lnTo>
                  <a:pt x="1782757" y="534297"/>
                </a:lnTo>
                <a:lnTo>
                  <a:pt x="1771044" y="520193"/>
                </a:lnTo>
                <a:lnTo>
                  <a:pt x="1758384" y="506533"/>
                </a:lnTo>
                <a:lnTo>
                  <a:pt x="1745472" y="493570"/>
                </a:lnTo>
                <a:close/>
              </a:path>
              <a:path w="2063115" h="916305">
                <a:moveTo>
                  <a:pt x="1842705" y="602430"/>
                </a:moveTo>
                <a:lnTo>
                  <a:pt x="1872001" y="579440"/>
                </a:lnTo>
                <a:lnTo>
                  <a:pt x="1894692" y="608957"/>
                </a:lnTo>
                <a:lnTo>
                  <a:pt x="1905333" y="623756"/>
                </a:lnTo>
                <a:lnTo>
                  <a:pt x="1915486" y="639362"/>
                </a:lnTo>
                <a:lnTo>
                  <a:pt x="1885004" y="659820"/>
                </a:lnTo>
                <a:lnTo>
                  <a:pt x="1874303" y="645821"/>
                </a:lnTo>
                <a:lnTo>
                  <a:pt x="1853406" y="616429"/>
                </a:lnTo>
                <a:lnTo>
                  <a:pt x="1842705" y="602430"/>
                </a:lnTo>
                <a:close/>
              </a:path>
              <a:path w="2063115" h="916305">
                <a:moveTo>
                  <a:pt x="1925961" y="720927"/>
                </a:moveTo>
                <a:lnTo>
                  <a:pt x="1956444" y="700469"/>
                </a:lnTo>
                <a:lnTo>
                  <a:pt x="1994874" y="762760"/>
                </a:lnTo>
                <a:lnTo>
                  <a:pt x="1963205" y="780685"/>
                </a:lnTo>
                <a:lnTo>
                  <a:pt x="1925961" y="720927"/>
                </a:lnTo>
                <a:close/>
              </a:path>
              <a:path w="2063115" h="916305">
                <a:moveTo>
                  <a:pt x="1997767" y="847877"/>
                </a:moveTo>
                <a:lnTo>
                  <a:pt x="2030622" y="832484"/>
                </a:lnTo>
                <a:lnTo>
                  <a:pt x="2062657" y="900859"/>
                </a:lnTo>
                <a:lnTo>
                  <a:pt x="2031697" y="915364"/>
                </a:lnTo>
                <a:lnTo>
                  <a:pt x="2014790" y="879277"/>
                </a:lnTo>
                <a:lnTo>
                  <a:pt x="2006530" y="862880"/>
                </a:lnTo>
                <a:lnTo>
                  <a:pt x="1997767" y="847877"/>
                </a:lnTo>
                <a:close/>
              </a:path>
              <a:path w="2063115" h="916305">
                <a:moveTo>
                  <a:pt x="2029801" y="916252"/>
                </a:moveTo>
                <a:lnTo>
                  <a:pt x="2022547" y="897068"/>
                </a:lnTo>
                <a:lnTo>
                  <a:pt x="2014790" y="879277"/>
                </a:lnTo>
                <a:lnTo>
                  <a:pt x="2031697" y="915364"/>
                </a:lnTo>
                <a:lnTo>
                  <a:pt x="2029801" y="9162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204E839-DDDA-BB84-FED5-736C68D2F7B5}"/>
              </a:ext>
            </a:extLst>
          </p:cNvPr>
          <p:cNvSpPr/>
          <p:nvPr/>
        </p:nvSpPr>
        <p:spPr>
          <a:xfrm>
            <a:off x="3486022" y="1600712"/>
            <a:ext cx="1609344" cy="1418758"/>
          </a:xfrm>
          <a:prstGeom prst="rect">
            <a:avLst/>
          </a:prstGeom>
          <a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95000"/>
                      </a14:imgEffect>
                      <a14:imgEffect>
                        <a14:brightnessContrast bright="31000" contrast="-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584DF03B-BAB0-844A-53F9-7147EE6D2B1F}"/>
              </a:ext>
            </a:extLst>
          </p:cNvPr>
          <p:cNvSpPr/>
          <p:nvPr/>
        </p:nvSpPr>
        <p:spPr>
          <a:xfrm>
            <a:off x="5095366" y="1203407"/>
            <a:ext cx="970217" cy="901517"/>
          </a:xfrm>
          <a:prstGeom prst="rect">
            <a:avLst/>
          </a:prstGeom>
          <a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6000" contrast="5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18">
            <a:extLst>
              <a:ext uri="{FF2B5EF4-FFF2-40B4-BE49-F238E27FC236}">
                <a16:creationId xmlns:a16="http://schemas.microsoft.com/office/drawing/2014/main" id="{E0DF6097-4142-D966-4216-A455C6B6B800}"/>
              </a:ext>
            </a:extLst>
          </p:cNvPr>
          <p:cNvGrpSpPr/>
          <p:nvPr/>
        </p:nvGrpSpPr>
        <p:grpSpPr>
          <a:xfrm>
            <a:off x="4205876" y="2571701"/>
            <a:ext cx="1883662" cy="1418757"/>
            <a:chOff x="8938060" y="4989725"/>
            <a:chExt cx="3526790" cy="2256790"/>
          </a:xfrm>
        </p:grpSpPr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814C6A00-D197-D949-8BB9-182486C4629E}"/>
                </a:ext>
              </a:extLst>
            </p:cNvPr>
            <p:cNvSpPr/>
            <p:nvPr/>
          </p:nvSpPr>
          <p:spPr>
            <a:xfrm>
              <a:off x="9041554" y="5094154"/>
              <a:ext cx="72634" cy="7327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>
              <a:extLst>
                <a:ext uri="{FF2B5EF4-FFF2-40B4-BE49-F238E27FC236}">
                  <a16:creationId xmlns:a16="http://schemas.microsoft.com/office/drawing/2014/main" id="{D39C22C2-B43F-5DE8-DD42-07FD1EACF8DD}"/>
                </a:ext>
              </a:extLst>
            </p:cNvPr>
            <p:cNvSpPr/>
            <p:nvPr/>
          </p:nvSpPr>
          <p:spPr>
            <a:xfrm>
              <a:off x="9135719" y="5192292"/>
              <a:ext cx="2442845" cy="1272540"/>
            </a:xfrm>
            <a:custGeom>
              <a:avLst/>
              <a:gdLst/>
              <a:ahLst/>
              <a:cxnLst/>
              <a:rect l="l" t="t" r="r" b="b"/>
              <a:pathLst>
                <a:path w="2442845" h="1272539">
                  <a:moveTo>
                    <a:pt x="87325" y="60413"/>
                  </a:moveTo>
                  <a:lnTo>
                    <a:pt x="49580" y="8902"/>
                  </a:lnTo>
                  <a:lnTo>
                    <a:pt x="29349" y="0"/>
                  </a:lnTo>
                  <a:lnTo>
                    <a:pt x="18465" y="1866"/>
                  </a:lnTo>
                  <a:lnTo>
                    <a:pt x="8813" y="7975"/>
                  </a:lnTo>
                  <a:lnTo>
                    <a:pt x="2311" y="17360"/>
                  </a:lnTo>
                  <a:lnTo>
                    <a:pt x="0" y="28168"/>
                  </a:lnTo>
                  <a:lnTo>
                    <a:pt x="1917" y="39065"/>
                  </a:lnTo>
                  <a:lnTo>
                    <a:pt x="8064" y="48742"/>
                  </a:lnTo>
                  <a:lnTo>
                    <a:pt x="37744" y="79667"/>
                  </a:lnTo>
                  <a:lnTo>
                    <a:pt x="47167" y="86220"/>
                  </a:lnTo>
                  <a:lnTo>
                    <a:pt x="57975" y="88569"/>
                  </a:lnTo>
                  <a:lnTo>
                    <a:pt x="68859" y="86715"/>
                  </a:lnTo>
                  <a:lnTo>
                    <a:pt x="78511" y="80594"/>
                  </a:lnTo>
                  <a:lnTo>
                    <a:pt x="85013" y="71208"/>
                  </a:lnTo>
                  <a:lnTo>
                    <a:pt x="87325" y="60413"/>
                  </a:lnTo>
                  <a:close/>
                </a:path>
                <a:path w="2442845" h="1272539">
                  <a:moveTo>
                    <a:pt x="196151" y="173824"/>
                  </a:moveTo>
                  <a:lnTo>
                    <a:pt x="158407" y="122326"/>
                  </a:lnTo>
                  <a:lnTo>
                    <a:pt x="138188" y="113423"/>
                  </a:lnTo>
                  <a:lnTo>
                    <a:pt x="127304" y="115277"/>
                  </a:lnTo>
                  <a:lnTo>
                    <a:pt x="117652" y="121399"/>
                  </a:lnTo>
                  <a:lnTo>
                    <a:pt x="111150" y="130784"/>
                  </a:lnTo>
                  <a:lnTo>
                    <a:pt x="108839" y="141579"/>
                  </a:lnTo>
                  <a:lnTo>
                    <a:pt x="110744" y="152476"/>
                  </a:lnTo>
                  <a:lnTo>
                    <a:pt x="116903" y="162153"/>
                  </a:lnTo>
                  <a:lnTo>
                    <a:pt x="146583" y="193090"/>
                  </a:lnTo>
                  <a:lnTo>
                    <a:pt x="156006" y="199631"/>
                  </a:lnTo>
                  <a:lnTo>
                    <a:pt x="166814" y="201993"/>
                  </a:lnTo>
                  <a:lnTo>
                    <a:pt x="177698" y="200126"/>
                  </a:lnTo>
                  <a:lnTo>
                    <a:pt x="187350" y="194017"/>
                  </a:lnTo>
                  <a:lnTo>
                    <a:pt x="193852" y="184632"/>
                  </a:lnTo>
                  <a:lnTo>
                    <a:pt x="196151" y="173824"/>
                  </a:lnTo>
                  <a:close/>
                </a:path>
                <a:path w="2442845" h="1272539">
                  <a:moveTo>
                    <a:pt x="305015" y="287261"/>
                  </a:moveTo>
                  <a:lnTo>
                    <a:pt x="267271" y="235762"/>
                  </a:lnTo>
                  <a:lnTo>
                    <a:pt x="247040" y="226860"/>
                  </a:lnTo>
                  <a:lnTo>
                    <a:pt x="236156" y="228714"/>
                  </a:lnTo>
                  <a:lnTo>
                    <a:pt x="226504" y="234835"/>
                  </a:lnTo>
                  <a:lnTo>
                    <a:pt x="220002" y="244221"/>
                  </a:lnTo>
                  <a:lnTo>
                    <a:pt x="217703" y="255016"/>
                  </a:lnTo>
                  <a:lnTo>
                    <a:pt x="219608" y="265912"/>
                  </a:lnTo>
                  <a:lnTo>
                    <a:pt x="225755" y="275590"/>
                  </a:lnTo>
                  <a:lnTo>
                    <a:pt x="255447" y="306527"/>
                  </a:lnTo>
                  <a:lnTo>
                    <a:pt x="264858" y="313067"/>
                  </a:lnTo>
                  <a:lnTo>
                    <a:pt x="275666" y="315429"/>
                  </a:lnTo>
                  <a:lnTo>
                    <a:pt x="286550" y="313563"/>
                  </a:lnTo>
                  <a:lnTo>
                    <a:pt x="296202" y="307454"/>
                  </a:lnTo>
                  <a:lnTo>
                    <a:pt x="302704" y="298069"/>
                  </a:lnTo>
                  <a:lnTo>
                    <a:pt x="305015" y="287261"/>
                  </a:lnTo>
                  <a:close/>
                </a:path>
                <a:path w="2442845" h="1272539">
                  <a:moveTo>
                    <a:pt x="413854" y="400685"/>
                  </a:moveTo>
                  <a:lnTo>
                    <a:pt x="376110" y="349173"/>
                  </a:lnTo>
                  <a:lnTo>
                    <a:pt x="355879" y="340271"/>
                  </a:lnTo>
                  <a:lnTo>
                    <a:pt x="344995" y="342138"/>
                  </a:lnTo>
                  <a:lnTo>
                    <a:pt x="335343" y="348246"/>
                  </a:lnTo>
                  <a:lnTo>
                    <a:pt x="328841" y="357632"/>
                  </a:lnTo>
                  <a:lnTo>
                    <a:pt x="326529" y="368439"/>
                  </a:lnTo>
                  <a:lnTo>
                    <a:pt x="328447" y="379336"/>
                  </a:lnTo>
                  <a:lnTo>
                    <a:pt x="334594" y="389001"/>
                  </a:lnTo>
                  <a:lnTo>
                    <a:pt x="364274" y="419938"/>
                  </a:lnTo>
                  <a:lnTo>
                    <a:pt x="373697" y="426491"/>
                  </a:lnTo>
                  <a:lnTo>
                    <a:pt x="384505" y="428840"/>
                  </a:lnTo>
                  <a:lnTo>
                    <a:pt x="395389" y="426974"/>
                  </a:lnTo>
                  <a:lnTo>
                    <a:pt x="405041" y="420865"/>
                  </a:lnTo>
                  <a:lnTo>
                    <a:pt x="411543" y="411480"/>
                  </a:lnTo>
                  <a:lnTo>
                    <a:pt x="413854" y="400685"/>
                  </a:lnTo>
                  <a:close/>
                </a:path>
                <a:path w="2442845" h="1272539">
                  <a:moveTo>
                    <a:pt x="522706" y="514121"/>
                  </a:moveTo>
                  <a:lnTo>
                    <a:pt x="484962" y="462610"/>
                  </a:lnTo>
                  <a:lnTo>
                    <a:pt x="464743" y="453707"/>
                  </a:lnTo>
                  <a:lnTo>
                    <a:pt x="453847" y="455574"/>
                  </a:lnTo>
                  <a:lnTo>
                    <a:pt x="444207" y="461683"/>
                  </a:lnTo>
                  <a:lnTo>
                    <a:pt x="437705" y="471068"/>
                  </a:lnTo>
                  <a:lnTo>
                    <a:pt x="435394" y="481876"/>
                  </a:lnTo>
                  <a:lnTo>
                    <a:pt x="437299" y="492772"/>
                  </a:lnTo>
                  <a:lnTo>
                    <a:pt x="443458" y="502437"/>
                  </a:lnTo>
                  <a:lnTo>
                    <a:pt x="473138" y="533374"/>
                  </a:lnTo>
                  <a:lnTo>
                    <a:pt x="482549" y="539927"/>
                  </a:lnTo>
                  <a:lnTo>
                    <a:pt x="493356" y="542277"/>
                  </a:lnTo>
                  <a:lnTo>
                    <a:pt x="504240" y="540410"/>
                  </a:lnTo>
                  <a:lnTo>
                    <a:pt x="513892" y="534301"/>
                  </a:lnTo>
                  <a:lnTo>
                    <a:pt x="520395" y="524916"/>
                  </a:lnTo>
                  <a:lnTo>
                    <a:pt x="522706" y="514121"/>
                  </a:lnTo>
                  <a:close/>
                </a:path>
                <a:path w="2442845" h="1272539">
                  <a:moveTo>
                    <a:pt x="631571" y="627557"/>
                  </a:moveTo>
                  <a:lnTo>
                    <a:pt x="593801" y="576021"/>
                  </a:lnTo>
                  <a:lnTo>
                    <a:pt x="573582" y="567131"/>
                  </a:lnTo>
                  <a:lnTo>
                    <a:pt x="562711" y="568998"/>
                  </a:lnTo>
                  <a:lnTo>
                    <a:pt x="553059" y="575119"/>
                  </a:lnTo>
                  <a:lnTo>
                    <a:pt x="546557" y="584504"/>
                  </a:lnTo>
                  <a:lnTo>
                    <a:pt x="544245" y="595312"/>
                  </a:lnTo>
                  <a:lnTo>
                    <a:pt x="546163" y="606209"/>
                  </a:lnTo>
                  <a:lnTo>
                    <a:pt x="552310" y="615873"/>
                  </a:lnTo>
                  <a:lnTo>
                    <a:pt x="581990" y="646811"/>
                  </a:lnTo>
                  <a:lnTo>
                    <a:pt x="591413" y="653364"/>
                  </a:lnTo>
                  <a:lnTo>
                    <a:pt x="602221" y="655713"/>
                  </a:lnTo>
                  <a:lnTo>
                    <a:pt x="613105" y="653846"/>
                  </a:lnTo>
                  <a:lnTo>
                    <a:pt x="622757" y="647738"/>
                  </a:lnTo>
                  <a:lnTo>
                    <a:pt x="629259" y="638352"/>
                  </a:lnTo>
                  <a:lnTo>
                    <a:pt x="631571" y="627557"/>
                  </a:lnTo>
                  <a:close/>
                </a:path>
                <a:path w="2442845" h="1272539">
                  <a:moveTo>
                    <a:pt x="740397" y="740968"/>
                  </a:moveTo>
                  <a:lnTo>
                    <a:pt x="702652" y="689457"/>
                  </a:lnTo>
                  <a:lnTo>
                    <a:pt x="682434" y="680554"/>
                  </a:lnTo>
                  <a:lnTo>
                    <a:pt x="671550" y="682421"/>
                  </a:lnTo>
                  <a:lnTo>
                    <a:pt x="661898" y="688530"/>
                  </a:lnTo>
                  <a:lnTo>
                    <a:pt x="655396" y="697928"/>
                  </a:lnTo>
                  <a:lnTo>
                    <a:pt x="653084" y="708723"/>
                  </a:lnTo>
                  <a:lnTo>
                    <a:pt x="654989" y="719620"/>
                  </a:lnTo>
                  <a:lnTo>
                    <a:pt x="661149" y="729297"/>
                  </a:lnTo>
                  <a:lnTo>
                    <a:pt x="690829" y="760234"/>
                  </a:lnTo>
                  <a:lnTo>
                    <a:pt x="700252" y="766775"/>
                  </a:lnTo>
                  <a:lnTo>
                    <a:pt x="711060" y="769124"/>
                  </a:lnTo>
                  <a:lnTo>
                    <a:pt x="721944" y="767270"/>
                  </a:lnTo>
                  <a:lnTo>
                    <a:pt x="731583" y="761161"/>
                  </a:lnTo>
                  <a:lnTo>
                    <a:pt x="738098" y="751763"/>
                  </a:lnTo>
                  <a:lnTo>
                    <a:pt x="740397" y="740968"/>
                  </a:lnTo>
                  <a:close/>
                </a:path>
                <a:path w="2442845" h="1272539">
                  <a:moveTo>
                    <a:pt x="849236" y="854379"/>
                  </a:moveTo>
                  <a:lnTo>
                    <a:pt x="811491" y="802881"/>
                  </a:lnTo>
                  <a:lnTo>
                    <a:pt x="791273" y="793978"/>
                  </a:lnTo>
                  <a:lnTo>
                    <a:pt x="780389" y="795832"/>
                  </a:lnTo>
                  <a:lnTo>
                    <a:pt x="770737" y="801954"/>
                  </a:lnTo>
                  <a:lnTo>
                    <a:pt x="764235" y="811339"/>
                  </a:lnTo>
                  <a:lnTo>
                    <a:pt x="761923" y="822134"/>
                  </a:lnTo>
                  <a:lnTo>
                    <a:pt x="763828" y="833031"/>
                  </a:lnTo>
                  <a:lnTo>
                    <a:pt x="769988" y="842708"/>
                  </a:lnTo>
                  <a:lnTo>
                    <a:pt x="799668" y="873645"/>
                  </a:lnTo>
                  <a:lnTo>
                    <a:pt x="809078" y="880186"/>
                  </a:lnTo>
                  <a:lnTo>
                    <a:pt x="819886" y="882548"/>
                  </a:lnTo>
                  <a:lnTo>
                    <a:pt x="830770" y="880681"/>
                  </a:lnTo>
                  <a:lnTo>
                    <a:pt x="840422" y="874572"/>
                  </a:lnTo>
                  <a:lnTo>
                    <a:pt x="846924" y="865187"/>
                  </a:lnTo>
                  <a:lnTo>
                    <a:pt x="849236" y="854379"/>
                  </a:lnTo>
                  <a:close/>
                </a:path>
                <a:path w="2442845" h="1272539">
                  <a:moveTo>
                    <a:pt x="958176" y="967498"/>
                  </a:moveTo>
                  <a:lnTo>
                    <a:pt x="956221" y="956729"/>
                  </a:lnTo>
                  <a:lnTo>
                    <a:pt x="950112" y="947166"/>
                  </a:lnTo>
                  <a:lnTo>
                    <a:pt x="949820" y="946861"/>
                  </a:lnTo>
                  <a:lnTo>
                    <a:pt x="946480" y="943495"/>
                  </a:lnTo>
                  <a:lnTo>
                    <a:pt x="943152" y="940079"/>
                  </a:lnTo>
                  <a:lnTo>
                    <a:pt x="920343" y="916317"/>
                  </a:lnTo>
                  <a:lnTo>
                    <a:pt x="910932" y="909764"/>
                  </a:lnTo>
                  <a:lnTo>
                    <a:pt x="900125" y="907415"/>
                  </a:lnTo>
                  <a:lnTo>
                    <a:pt x="889241" y="909269"/>
                  </a:lnTo>
                  <a:lnTo>
                    <a:pt x="879589" y="915390"/>
                  </a:lnTo>
                  <a:lnTo>
                    <a:pt x="873086" y="924775"/>
                  </a:lnTo>
                  <a:lnTo>
                    <a:pt x="870775" y="935570"/>
                  </a:lnTo>
                  <a:lnTo>
                    <a:pt x="872693" y="946467"/>
                  </a:lnTo>
                  <a:lnTo>
                    <a:pt x="901827" y="980097"/>
                  </a:lnTo>
                  <a:lnTo>
                    <a:pt x="929259" y="995908"/>
                  </a:lnTo>
                  <a:lnTo>
                    <a:pt x="940117" y="993889"/>
                  </a:lnTo>
                  <a:lnTo>
                    <a:pt x="949680" y="987628"/>
                  </a:lnTo>
                  <a:lnTo>
                    <a:pt x="955992" y="978230"/>
                  </a:lnTo>
                  <a:lnTo>
                    <a:pt x="958176" y="967498"/>
                  </a:lnTo>
                  <a:close/>
                </a:path>
                <a:path w="2442845" h="1272539">
                  <a:moveTo>
                    <a:pt x="1077099" y="1067396"/>
                  </a:moveTo>
                  <a:lnTo>
                    <a:pt x="1056881" y="1040015"/>
                  </a:lnTo>
                  <a:lnTo>
                    <a:pt x="1048575" y="1033767"/>
                  </a:lnTo>
                  <a:lnTo>
                    <a:pt x="1040333" y="1027404"/>
                  </a:lnTo>
                  <a:lnTo>
                    <a:pt x="1032179" y="1020965"/>
                  </a:lnTo>
                  <a:lnTo>
                    <a:pt x="1021981" y="1015720"/>
                  </a:lnTo>
                  <a:lnTo>
                    <a:pt x="986459" y="1035634"/>
                  </a:lnTo>
                  <a:lnTo>
                    <a:pt x="985608" y="1046657"/>
                  </a:lnTo>
                  <a:lnTo>
                    <a:pt x="988949" y="1057211"/>
                  </a:lnTo>
                  <a:lnTo>
                    <a:pt x="1022578" y="1086218"/>
                  </a:lnTo>
                  <a:lnTo>
                    <a:pt x="1052918" y="1097927"/>
                  </a:lnTo>
                  <a:lnTo>
                    <a:pt x="1063294" y="1094168"/>
                  </a:lnTo>
                  <a:lnTo>
                    <a:pt x="1071714" y="1086421"/>
                  </a:lnTo>
                  <a:lnTo>
                    <a:pt x="1076147" y="1077214"/>
                  </a:lnTo>
                  <a:lnTo>
                    <a:pt x="1077099" y="1067396"/>
                  </a:lnTo>
                  <a:close/>
                </a:path>
                <a:path w="2442845" h="1272539">
                  <a:moveTo>
                    <a:pt x="1211186" y="1154785"/>
                  </a:moveTo>
                  <a:lnTo>
                    <a:pt x="1186040" y="1120165"/>
                  </a:lnTo>
                  <a:lnTo>
                    <a:pt x="1176807" y="1115402"/>
                  </a:lnTo>
                  <a:lnTo>
                    <a:pt x="1167638" y="1110538"/>
                  </a:lnTo>
                  <a:lnTo>
                    <a:pt x="1158532" y="1105560"/>
                  </a:lnTo>
                  <a:lnTo>
                    <a:pt x="1147610" y="1102106"/>
                  </a:lnTo>
                  <a:lnTo>
                    <a:pt x="1136611" y="1103071"/>
                  </a:lnTo>
                  <a:lnTo>
                    <a:pt x="1126794" y="1108100"/>
                  </a:lnTo>
                  <a:lnTo>
                    <a:pt x="1119403" y="1116812"/>
                  </a:lnTo>
                  <a:lnTo>
                    <a:pt x="1115999" y="1127709"/>
                  </a:lnTo>
                  <a:lnTo>
                    <a:pt x="1117003" y="1138707"/>
                  </a:lnTo>
                  <a:lnTo>
                    <a:pt x="1150277" y="1166456"/>
                  </a:lnTo>
                  <a:lnTo>
                    <a:pt x="1181049" y="1179410"/>
                  </a:lnTo>
                  <a:lnTo>
                    <a:pt x="1191996" y="1177937"/>
                  </a:lnTo>
                  <a:lnTo>
                    <a:pt x="1201572" y="1172464"/>
                  </a:lnTo>
                  <a:lnTo>
                    <a:pt x="1208532" y="1163408"/>
                  </a:lnTo>
                  <a:lnTo>
                    <a:pt x="1211186" y="1154785"/>
                  </a:lnTo>
                  <a:close/>
                </a:path>
                <a:path w="2442845" h="1272539">
                  <a:moveTo>
                    <a:pt x="1357757" y="1208087"/>
                  </a:moveTo>
                  <a:lnTo>
                    <a:pt x="1336852" y="1180007"/>
                  </a:lnTo>
                  <a:lnTo>
                    <a:pt x="1326921" y="1177036"/>
                  </a:lnTo>
                  <a:lnTo>
                    <a:pt x="1316990" y="1173937"/>
                  </a:lnTo>
                  <a:lnTo>
                    <a:pt x="1307096" y="1170724"/>
                  </a:lnTo>
                  <a:lnTo>
                    <a:pt x="1297292" y="1167409"/>
                  </a:lnTo>
                  <a:lnTo>
                    <a:pt x="1285938" y="1165885"/>
                  </a:lnTo>
                  <a:lnTo>
                    <a:pt x="1275270" y="1168730"/>
                  </a:lnTo>
                  <a:lnTo>
                    <a:pt x="1266469" y="1175385"/>
                  </a:lnTo>
                  <a:lnTo>
                    <a:pt x="1260716" y="1185252"/>
                  </a:lnTo>
                  <a:lnTo>
                    <a:pt x="1259243" y="1196594"/>
                  </a:lnTo>
                  <a:lnTo>
                    <a:pt x="1262138" y="1207274"/>
                  </a:lnTo>
                  <a:lnTo>
                    <a:pt x="1299718" y="1228877"/>
                  </a:lnTo>
                  <a:lnTo>
                    <a:pt x="1332331" y="1236332"/>
                  </a:lnTo>
                  <a:lnTo>
                    <a:pt x="1342847" y="1232979"/>
                  </a:lnTo>
                  <a:lnTo>
                    <a:pt x="1351318" y="1225918"/>
                  </a:lnTo>
                  <a:lnTo>
                    <a:pt x="1356601" y="1215796"/>
                  </a:lnTo>
                  <a:lnTo>
                    <a:pt x="1357757" y="1208087"/>
                  </a:lnTo>
                  <a:close/>
                </a:path>
                <a:path w="2442845" h="1272539">
                  <a:moveTo>
                    <a:pt x="1512316" y="1232738"/>
                  </a:moveTo>
                  <a:lnTo>
                    <a:pt x="1509153" y="1224407"/>
                  </a:lnTo>
                  <a:lnTo>
                    <a:pt x="1498930" y="1213751"/>
                  </a:lnTo>
                  <a:lnTo>
                    <a:pt x="1492745" y="1210513"/>
                  </a:lnTo>
                  <a:lnTo>
                    <a:pt x="1485709" y="1209738"/>
                  </a:lnTo>
                  <a:lnTo>
                    <a:pt x="1475447" y="1208544"/>
                  </a:lnTo>
                  <a:lnTo>
                    <a:pt x="1465160" y="1207223"/>
                  </a:lnTo>
                  <a:lnTo>
                    <a:pt x="1454886" y="1205788"/>
                  </a:lnTo>
                  <a:lnTo>
                    <a:pt x="1444650" y="1204214"/>
                  </a:lnTo>
                  <a:lnTo>
                    <a:pt x="1433220" y="1204696"/>
                  </a:lnTo>
                  <a:lnTo>
                    <a:pt x="1423238" y="1209357"/>
                  </a:lnTo>
                  <a:lnTo>
                    <a:pt x="1415732" y="1217434"/>
                  </a:lnTo>
                  <a:lnTo>
                    <a:pt x="1411770" y="1228166"/>
                  </a:lnTo>
                  <a:lnTo>
                    <a:pt x="1412290" y="1239583"/>
                  </a:lnTo>
                  <a:lnTo>
                    <a:pt x="1446758" y="1262811"/>
                  </a:lnTo>
                  <a:lnTo>
                    <a:pt x="1479651" y="1267040"/>
                  </a:lnTo>
                  <a:lnTo>
                    <a:pt x="1491056" y="1266012"/>
                  </a:lnTo>
                  <a:lnTo>
                    <a:pt x="1500809" y="1260881"/>
                  </a:lnTo>
                  <a:lnTo>
                    <a:pt x="1507921" y="1252448"/>
                  </a:lnTo>
                  <a:lnTo>
                    <a:pt x="1511363" y="1241539"/>
                  </a:lnTo>
                  <a:lnTo>
                    <a:pt x="1512316" y="1232738"/>
                  </a:lnTo>
                  <a:close/>
                </a:path>
                <a:path w="2442845" h="1272539">
                  <a:moveTo>
                    <a:pt x="1668043" y="1240091"/>
                  </a:moveTo>
                  <a:lnTo>
                    <a:pt x="1667560" y="1233068"/>
                  </a:lnTo>
                  <a:lnTo>
                    <a:pt x="1664601" y="1226781"/>
                  </a:lnTo>
                  <a:lnTo>
                    <a:pt x="1654340" y="1216088"/>
                  </a:lnTo>
                  <a:lnTo>
                    <a:pt x="1646148" y="1212621"/>
                  </a:lnTo>
                  <a:lnTo>
                    <a:pt x="1637322" y="1213192"/>
                  </a:lnTo>
                  <a:lnTo>
                    <a:pt x="1626997" y="1213789"/>
                  </a:lnTo>
                  <a:lnTo>
                    <a:pt x="1616646" y="1214272"/>
                  </a:lnTo>
                  <a:lnTo>
                    <a:pt x="1606296" y="1214640"/>
                  </a:lnTo>
                  <a:lnTo>
                    <a:pt x="1595970" y="1214882"/>
                  </a:lnTo>
                  <a:lnTo>
                    <a:pt x="1584794" y="1217333"/>
                  </a:lnTo>
                  <a:lnTo>
                    <a:pt x="1575765" y="1223657"/>
                  </a:lnTo>
                  <a:lnTo>
                    <a:pt x="1569783" y="1232928"/>
                  </a:lnTo>
                  <a:lnTo>
                    <a:pt x="1567764" y="1244193"/>
                  </a:lnTo>
                  <a:lnTo>
                    <a:pt x="1570266" y="1255369"/>
                  </a:lnTo>
                  <a:lnTo>
                    <a:pt x="1576628" y="1264437"/>
                  </a:lnTo>
                  <a:lnTo>
                    <a:pt x="1585925" y="1270457"/>
                  </a:lnTo>
                  <a:lnTo>
                    <a:pt x="1597190" y="1272527"/>
                  </a:lnTo>
                  <a:lnTo>
                    <a:pt x="1608188" y="1272273"/>
                  </a:lnTo>
                  <a:lnTo>
                    <a:pt x="1652295" y="1267726"/>
                  </a:lnTo>
                  <a:lnTo>
                    <a:pt x="1666557" y="1251432"/>
                  </a:lnTo>
                  <a:lnTo>
                    <a:pt x="1668043" y="1240091"/>
                  </a:lnTo>
                  <a:close/>
                </a:path>
                <a:path w="2442845" h="1272539">
                  <a:moveTo>
                    <a:pt x="1822373" y="1222984"/>
                  </a:moveTo>
                  <a:lnTo>
                    <a:pt x="1802117" y="1190713"/>
                  </a:lnTo>
                  <a:lnTo>
                    <a:pt x="1794700" y="1189507"/>
                  </a:lnTo>
                  <a:lnTo>
                    <a:pt x="1786991" y="1190332"/>
                  </a:lnTo>
                  <a:lnTo>
                    <a:pt x="1776958" y="1192707"/>
                  </a:lnTo>
                  <a:lnTo>
                    <a:pt x="1766862" y="1194981"/>
                  </a:lnTo>
                  <a:lnTo>
                    <a:pt x="1756740" y="1197114"/>
                  </a:lnTo>
                  <a:lnTo>
                    <a:pt x="1746643" y="1199146"/>
                  </a:lnTo>
                  <a:lnTo>
                    <a:pt x="1736077" y="1203490"/>
                  </a:lnTo>
                  <a:lnTo>
                    <a:pt x="1728279" y="1211287"/>
                  </a:lnTo>
                  <a:lnTo>
                    <a:pt x="1723999" y="1221460"/>
                  </a:lnTo>
                  <a:lnTo>
                    <a:pt x="1723961" y="1232916"/>
                  </a:lnTo>
                  <a:lnTo>
                    <a:pt x="1728355" y="1243507"/>
                  </a:lnTo>
                  <a:lnTo>
                    <a:pt x="1736191" y="1251331"/>
                  </a:lnTo>
                  <a:lnTo>
                    <a:pt x="1746377" y="1255649"/>
                  </a:lnTo>
                  <a:lnTo>
                    <a:pt x="1757832" y="1255750"/>
                  </a:lnTo>
                  <a:lnTo>
                    <a:pt x="1768602" y="1253591"/>
                  </a:lnTo>
                  <a:lnTo>
                    <a:pt x="1811172" y="1241501"/>
                  </a:lnTo>
                  <a:lnTo>
                    <a:pt x="1818576" y="1233335"/>
                  </a:lnTo>
                  <a:lnTo>
                    <a:pt x="1822373" y="1222984"/>
                  </a:lnTo>
                  <a:close/>
                </a:path>
                <a:path w="2442845" h="1272539">
                  <a:moveTo>
                    <a:pt x="1970862" y="1168120"/>
                  </a:moveTo>
                  <a:lnTo>
                    <a:pt x="1939124" y="1139710"/>
                  </a:lnTo>
                  <a:lnTo>
                    <a:pt x="1930387" y="1141971"/>
                  </a:lnTo>
                  <a:lnTo>
                    <a:pt x="1920887" y="1146048"/>
                  </a:lnTo>
                  <a:lnTo>
                    <a:pt x="1911311" y="1150023"/>
                  </a:lnTo>
                  <a:lnTo>
                    <a:pt x="1901710" y="1153883"/>
                  </a:lnTo>
                  <a:lnTo>
                    <a:pt x="1892096" y="1157617"/>
                  </a:lnTo>
                  <a:lnTo>
                    <a:pt x="1882444" y="1163726"/>
                  </a:lnTo>
                  <a:lnTo>
                    <a:pt x="1876120" y="1172756"/>
                  </a:lnTo>
                  <a:lnTo>
                    <a:pt x="1873656" y="1183525"/>
                  </a:lnTo>
                  <a:lnTo>
                    <a:pt x="1875574" y="1194816"/>
                  </a:lnTo>
                  <a:lnTo>
                    <a:pt x="1881720" y="1204493"/>
                  </a:lnTo>
                  <a:lnTo>
                    <a:pt x="1890776" y="1210856"/>
                  </a:lnTo>
                  <a:lnTo>
                    <a:pt x="1901545" y="1213383"/>
                  </a:lnTo>
                  <a:lnTo>
                    <a:pt x="1912835" y="1211503"/>
                  </a:lnTo>
                  <a:lnTo>
                    <a:pt x="1953628" y="1194866"/>
                  </a:lnTo>
                  <a:lnTo>
                    <a:pt x="1968893" y="1178991"/>
                  </a:lnTo>
                  <a:lnTo>
                    <a:pt x="1970862" y="1168120"/>
                  </a:lnTo>
                  <a:close/>
                </a:path>
                <a:path w="2442845" h="1272539">
                  <a:moveTo>
                    <a:pt x="2107882" y="1088783"/>
                  </a:moveTo>
                  <a:lnTo>
                    <a:pt x="2082812" y="1065314"/>
                  </a:lnTo>
                  <a:lnTo>
                    <a:pt x="2072970" y="1065822"/>
                  </a:lnTo>
                  <a:lnTo>
                    <a:pt x="2063610" y="1069822"/>
                  </a:lnTo>
                  <a:lnTo>
                    <a:pt x="2054961" y="1075448"/>
                  </a:lnTo>
                  <a:lnTo>
                    <a:pt x="2046211" y="1080985"/>
                  </a:lnTo>
                  <a:lnTo>
                    <a:pt x="2037397" y="1086421"/>
                  </a:lnTo>
                  <a:lnTo>
                    <a:pt x="2028545" y="1091742"/>
                  </a:lnTo>
                  <a:lnTo>
                    <a:pt x="2020087" y="1099400"/>
                  </a:lnTo>
                  <a:lnTo>
                    <a:pt x="2015388" y="1109383"/>
                  </a:lnTo>
                  <a:lnTo>
                    <a:pt x="2014791" y="1120419"/>
                  </a:lnTo>
                  <a:lnTo>
                    <a:pt x="2018601" y="1131239"/>
                  </a:lnTo>
                  <a:lnTo>
                    <a:pt x="2026310" y="1139748"/>
                  </a:lnTo>
                  <a:lnTo>
                    <a:pt x="2036305" y="1144498"/>
                  </a:lnTo>
                  <a:lnTo>
                    <a:pt x="2047341" y="1145159"/>
                  </a:lnTo>
                  <a:lnTo>
                    <a:pt x="2058123" y="1141387"/>
                  </a:lnTo>
                  <a:lnTo>
                    <a:pt x="2095436" y="1118082"/>
                  </a:lnTo>
                  <a:lnTo>
                    <a:pt x="2107781" y="1099832"/>
                  </a:lnTo>
                  <a:lnTo>
                    <a:pt x="2107882" y="1088783"/>
                  </a:lnTo>
                  <a:close/>
                </a:path>
                <a:path w="2442845" h="1272539">
                  <a:moveTo>
                    <a:pt x="2231339" y="998664"/>
                  </a:moveTo>
                  <a:lnTo>
                    <a:pt x="2203323" y="968705"/>
                  </a:lnTo>
                  <a:lnTo>
                    <a:pt x="2192553" y="970432"/>
                  </a:lnTo>
                  <a:lnTo>
                    <a:pt x="2182926" y="976350"/>
                  </a:lnTo>
                  <a:lnTo>
                    <a:pt x="2175306" y="983335"/>
                  </a:lnTo>
                  <a:lnTo>
                    <a:pt x="2167572" y="990257"/>
                  </a:lnTo>
                  <a:lnTo>
                    <a:pt x="2159774" y="997077"/>
                  </a:lnTo>
                  <a:lnTo>
                    <a:pt x="2151938" y="1003795"/>
                  </a:lnTo>
                  <a:lnTo>
                    <a:pt x="2144865" y="1012761"/>
                  </a:lnTo>
                  <a:lnTo>
                    <a:pt x="2141893" y="1023404"/>
                  </a:lnTo>
                  <a:lnTo>
                    <a:pt x="2143125" y="1034389"/>
                  </a:lnTo>
                  <a:lnTo>
                    <a:pt x="2148662" y="1044422"/>
                  </a:lnTo>
                  <a:lnTo>
                    <a:pt x="2157641" y="1051547"/>
                  </a:lnTo>
                  <a:lnTo>
                    <a:pt x="2168283" y="1054569"/>
                  </a:lnTo>
                  <a:lnTo>
                    <a:pt x="2179282" y="1053376"/>
                  </a:lnTo>
                  <a:lnTo>
                    <a:pt x="2214080" y="1026134"/>
                  </a:lnTo>
                  <a:lnTo>
                    <a:pt x="2228850" y="1009434"/>
                  </a:lnTo>
                  <a:lnTo>
                    <a:pt x="2231339" y="998664"/>
                  </a:lnTo>
                  <a:close/>
                </a:path>
                <a:path w="2442845" h="1272539">
                  <a:moveTo>
                    <a:pt x="2344382" y="889876"/>
                  </a:moveTo>
                  <a:lnTo>
                    <a:pt x="2342464" y="878979"/>
                  </a:lnTo>
                  <a:lnTo>
                    <a:pt x="2336317" y="869302"/>
                  </a:lnTo>
                  <a:lnTo>
                    <a:pt x="2326906" y="862761"/>
                  </a:lnTo>
                  <a:lnTo>
                    <a:pt x="2316099" y="860412"/>
                  </a:lnTo>
                  <a:lnTo>
                    <a:pt x="2305215" y="862266"/>
                  </a:lnTo>
                  <a:lnTo>
                    <a:pt x="2295563" y="868375"/>
                  </a:lnTo>
                  <a:lnTo>
                    <a:pt x="2264765" y="897940"/>
                  </a:lnTo>
                  <a:lnTo>
                    <a:pt x="2258250" y="907326"/>
                  </a:lnTo>
                  <a:lnTo>
                    <a:pt x="2255951" y="918121"/>
                  </a:lnTo>
                  <a:lnTo>
                    <a:pt x="2257856" y="929017"/>
                  </a:lnTo>
                  <a:lnTo>
                    <a:pt x="2264003" y="938695"/>
                  </a:lnTo>
                  <a:lnTo>
                    <a:pt x="2273427" y="945248"/>
                  </a:lnTo>
                  <a:lnTo>
                    <a:pt x="2284234" y="947597"/>
                  </a:lnTo>
                  <a:lnTo>
                    <a:pt x="2295118" y="945730"/>
                  </a:lnTo>
                  <a:lnTo>
                    <a:pt x="2304770" y="939622"/>
                  </a:lnTo>
                  <a:lnTo>
                    <a:pt x="2335568" y="910069"/>
                  </a:lnTo>
                  <a:lnTo>
                    <a:pt x="2342070" y="900684"/>
                  </a:lnTo>
                  <a:lnTo>
                    <a:pt x="2344382" y="889876"/>
                  </a:lnTo>
                  <a:close/>
                </a:path>
                <a:path w="2442845" h="1272539">
                  <a:moveTo>
                    <a:pt x="2442451" y="795769"/>
                  </a:moveTo>
                  <a:lnTo>
                    <a:pt x="2440533" y="784872"/>
                  </a:lnTo>
                  <a:lnTo>
                    <a:pt x="2434386" y="775195"/>
                  </a:lnTo>
                  <a:lnTo>
                    <a:pt x="2424976" y="768654"/>
                  </a:lnTo>
                  <a:lnTo>
                    <a:pt x="2414168" y="766292"/>
                  </a:lnTo>
                  <a:lnTo>
                    <a:pt x="2403271" y="768159"/>
                  </a:lnTo>
                  <a:lnTo>
                    <a:pt x="2393632" y="774268"/>
                  </a:lnTo>
                  <a:lnTo>
                    <a:pt x="2378062" y="789203"/>
                  </a:lnTo>
                  <a:lnTo>
                    <a:pt x="2371560" y="798601"/>
                  </a:lnTo>
                  <a:lnTo>
                    <a:pt x="2369248" y="809396"/>
                  </a:lnTo>
                  <a:lnTo>
                    <a:pt x="2371153" y="820293"/>
                  </a:lnTo>
                  <a:lnTo>
                    <a:pt x="2377313" y="829970"/>
                  </a:lnTo>
                  <a:lnTo>
                    <a:pt x="2386723" y="836510"/>
                  </a:lnTo>
                  <a:lnTo>
                    <a:pt x="2397531" y="838873"/>
                  </a:lnTo>
                  <a:lnTo>
                    <a:pt x="2408415" y="837006"/>
                  </a:lnTo>
                  <a:lnTo>
                    <a:pt x="2418067" y="830897"/>
                  </a:lnTo>
                  <a:lnTo>
                    <a:pt x="2433637" y="815962"/>
                  </a:lnTo>
                  <a:lnTo>
                    <a:pt x="2440140" y="806577"/>
                  </a:lnTo>
                  <a:lnTo>
                    <a:pt x="2442451" y="795769"/>
                  </a:lnTo>
                  <a:close/>
                </a:path>
              </a:pathLst>
            </a:custGeom>
            <a:solidFill>
              <a:srgbClr val="FD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1">
              <a:extLst>
                <a:ext uri="{FF2B5EF4-FFF2-40B4-BE49-F238E27FC236}">
                  <a16:creationId xmlns:a16="http://schemas.microsoft.com/office/drawing/2014/main" id="{EE9A35BC-6F2A-7AA3-E65D-99EF91610BB7}"/>
                </a:ext>
              </a:extLst>
            </p:cNvPr>
            <p:cNvSpPr/>
            <p:nvPr/>
          </p:nvSpPr>
          <p:spPr>
            <a:xfrm>
              <a:off x="8938060" y="4989725"/>
              <a:ext cx="238558" cy="2350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22">
              <a:extLst>
                <a:ext uri="{FF2B5EF4-FFF2-40B4-BE49-F238E27FC236}">
                  <a16:creationId xmlns:a16="http://schemas.microsoft.com/office/drawing/2014/main" id="{9866FBA6-FA2D-4656-0349-6CF036FC544C}"/>
                </a:ext>
              </a:extLst>
            </p:cNvPr>
            <p:cNvSpPr/>
            <p:nvPr/>
          </p:nvSpPr>
          <p:spPr>
            <a:xfrm>
              <a:off x="11485308" y="5923368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206" y="65532"/>
                  </a:moveTo>
                  <a:lnTo>
                    <a:pt x="123964" y="40982"/>
                  </a:lnTo>
                  <a:lnTo>
                    <a:pt x="110464" y="19481"/>
                  </a:lnTo>
                  <a:lnTo>
                    <a:pt x="89331" y="4889"/>
                  </a:lnTo>
                  <a:lnTo>
                    <a:pt x="65316" y="0"/>
                  </a:lnTo>
                  <a:lnTo>
                    <a:pt x="50990" y="2565"/>
                  </a:lnTo>
                  <a:lnTo>
                    <a:pt x="50990" y="23063"/>
                  </a:lnTo>
                  <a:lnTo>
                    <a:pt x="48653" y="17970"/>
                  </a:lnTo>
                  <a:lnTo>
                    <a:pt x="48920" y="18542"/>
                  </a:lnTo>
                  <a:lnTo>
                    <a:pt x="50990" y="23063"/>
                  </a:lnTo>
                  <a:lnTo>
                    <a:pt x="50990" y="2565"/>
                  </a:lnTo>
                  <a:lnTo>
                    <a:pt x="41109" y="4330"/>
                  </a:lnTo>
                  <a:lnTo>
                    <a:pt x="37592" y="6438"/>
                  </a:lnTo>
                  <a:lnTo>
                    <a:pt x="19291" y="17411"/>
                  </a:lnTo>
                  <a:lnTo>
                    <a:pt x="7581" y="35242"/>
                  </a:lnTo>
                  <a:lnTo>
                    <a:pt x="5334" y="38646"/>
                  </a:lnTo>
                  <a:lnTo>
                    <a:pt x="0" y="62674"/>
                  </a:lnTo>
                  <a:lnTo>
                    <a:pt x="3898" y="86868"/>
                  </a:lnTo>
                  <a:lnTo>
                    <a:pt x="17614" y="108597"/>
                  </a:lnTo>
                  <a:lnTo>
                    <a:pt x="38595" y="123037"/>
                  </a:lnTo>
                  <a:lnTo>
                    <a:pt x="62852" y="128181"/>
                  </a:lnTo>
                  <a:lnTo>
                    <a:pt x="87274" y="124053"/>
                  </a:lnTo>
                  <a:lnTo>
                    <a:pt x="108788" y="110667"/>
                  </a:lnTo>
                  <a:lnTo>
                    <a:pt x="123151" y="89852"/>
                  </a:lnTo>
                  <a:lnTo>
                    <a:pt x="128206" y="65532"/>
                  </a:lnTo>
                  <a:close/>
                </a:path>
              </a:pathLst>
            </a:custGeom>
            <a:solidFill>
              <a:srgbClr val="FD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17372C1A-AB7B-3BC4-84B5-D2231E6966FB}"/>
                </a:ext>
              </a:extLst>
            </p:cNvPr>
            <p:cNvSpPr/>
            <p:nvPr/>
          </p:nvSpPr>
          <p:spPr>
            <a:xfrm>
              <a:off x="10683117" y="5674339"/>
              <a:ext cx="1781174" cy="1571609"/>
            </a:xfrm>
            <a:prstGeom prst="rect">
              <a:avLst/>
            </a:prstGeom>
            <a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190000"/>
                        </a14:imgEffect>
                        <a14:imgEffect>
                          <a14:brightnessContrast contrast="4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6" name="object 15">
            <a:extLst>
              <a:ext uri="{FF2B5EF4-FFF2-40B4-BE49-F238E27FC236}">
                <a16:creationId xmlns:a16="http://schemas.microsoft.com/office/drawing/2014/main" id="{112DC45D-1587-0172-3DAB-438CE53477A6}"/>
              </a:ext>
            </a:extLst>
          </p:cNvPr>
          <p:cNvSpPr/>
          <p:nvPr/>
        </p:nvSpPr>
        <p:spPr>
          <a:xfrm rot="1436628">
            <a:off x="5787139" y="1646649"/>
            <a:ext cx="641983" cy="1318384"/>
          </a:xfrm>
          <a:custGeom>
            <a:avLst/>
            <a:gdLst/>
            <a:ahLst/>
            <a:cxnLst/>
            <a:rect l="l" t="t" r="r" b="b"/>
            <a:pathLst>
              <a:path w="1421130" h="3481070">
                <a:moveTo>
                  <a:pt x="24287" y="0"/>
                </a:moveTo>
                <a:lnTo>
                  <a:pt x="134940" y="58829"/>
                </a:lnTo>
                <a:lnTo>
                  <a:pt x="106555" y="112219"/>
                </a:lnTo>
                <a:lnTo>
                  <a:pt x="0" y="55568"/>
                </a:lnTo>
                <a:lnTo>
                  <a:pt x="24287" y="0"/>
                </a:lnTo>
                <a:close/>
              </a:path>
              <a:path w="1421130" h="3481070">
                <a:moveTo>
                  <a:pt x="206828" y="170798"/>
                </a:moveTo>
                <a:lnTo>
                  <a:pt x="239314" y="119582"/>
                </a:lnTo>
                <a:lnTo>
                  <a:pt x="265583" y="136758"/>
                </a:lnTo>
                <a:lnTo>
                  <a:pt x="291672" y="153345"/>
                </a:lnTo>
                <a:lnTo>
                  <a:pt x="316583" y="170293"/>
                </a:lnTo>
                <a:lnTo>
                  <a:pt x="339318" y="188554"/>
                </a:lnTo>
                <a:lnTo>
                  <a:pt x="302734" y="237592"/>
                </a:lnTo>
                <a:lnTo>
                  <a:pt x="280639" y="219671"/>
                </a:lnTo>
                <a:lnTo>
                  <a:pt x="257137" y="203472"/>
                </a:lnTo>
                <a:lnTo>
                  <a:pt x="232456" y="187634"/>
                </a:lnTo>
                <a:lnTo>
                  <a:pt x="206828" y="170798"/>
                </a:lnTo>
                <a:close/>
              </a:path>
              <a:path w="1421130" h="3481070">
                <a:moveTo>
                  <a:pt x="402738" y="306564"/>
                </a:moveTo>
                <a:lnTo>
                  <a:pt x="439323" y="257527"/>
                </a:lnTo>
                <a:lnTo>
                  <a:pt x="464333" y="275680"/>
                </a:lnTo>
                <a:lnTo>
                  <a:pt x="487960" y="294580"/>
                </a:lnTo>
                <a:lnTo>
                  <a:pt x="511178" y="314250"/>
                </a:lnTo>
                <a:lnTo>
                  <a:pt x="534960" y="334714"/>
                </a:lnTo>
                <a:lnTo>
                  <a:pt x="494277" y="381572"/>
                </a:lnTo>
                <a:lnTo>
                  <a:pt x="472557" y="362946"/>
                </a:lnTo>
                <a:lnTo>
                  <a:pt x="450044" y="344885"/>
                </a:lnTo>
                <a:lnTo>
                  <a:pt x="426763" y="326416"/>
                </a:lnTo>
                <a:lnTo>
                  <a:pt x="402738" y="306564"/>
                </a:lnTo>
                <a:close/>
              </a:path>
              <a:path w="1421130" h="3481070">
                <a:moveTo>
                  <a:pt x="587730" y="462867"/>
                </a:moveTo>
                <a:lnTo>
                  <a:pt x="626229" y="420116"/>
                </a:lnTo>
                <a:lnTo>
                  <a:pt x="649537" y="441315"/>
                </a:lnTo>
                <a:lnTo>
                  <a:pt x="671078" y="463058"/>
                </a:lnTo>
                <a:lnTo>
                  <a:pt x="691442" y="485161"/>
                </a:lnTo>
                <a:lnTo>
                  <a:pt x="711217" y="507446"/>
                </a:lnTo>
                <a:lnTo>
                  <a:pt x="668619" y="548018"/>
                </a:lnTo>
                <a:lnTo>
                  <a:pt x="650331" y="527265"/>
                </a:lnTo>
                <a:lnTo>
                  <a:pt x="629711" y="506260"/>
                </a:lnTo>
                <a:lnTo>
                  <a:pt x="608324" y="484846"/>
                </a:lnTo>
                <a:lnTo>
                  <a:pt x="587730" y="462867"/>
                </a:lnTo>
                <a:close/>
              </a:path>
              <a:path w="1421130" h="3481070">
                <a:moveTo>
                  <a:pt x="753607" y="635349"/>
                </a:moveTo>
                <a:lnTo>
                  <a:pt x="800302" y="596955"/>
                </a:lnTo>
                <a:lnTo>
                  <a:pt x="820009" y="619368"/>
                </a:lnTo>
                <a:lnTo>
                  <a:pt x="839894" y="642370"/>
                </a:lnTo>
                <a:lnTo>
                  <a:pt x="860139" y="666551"/>
                </a:lnTo>
                <a:lnTo>
                  <a:pt x="880922" y="692500"/>
                </a:lnTo>
                <a:lnTo>
                  <a:pt x="834227" y="730894"/>
                </a:lnTo>
                <a:lnTo>
                  <a:pt x="812522" y="706678"/>
                </a:lnTo>
                <a:lnTo>
                  <a:pt x="792380" y="682304"/>
                </a:lnTo>
                <a:lnTo>
                  <a:pt x="773006" y="658339"/>
                </a:lnTo>
                <a:lnTo>
                  <a:pt x="753607" y="635349"/>
                </a:lnTo>
                <a:close/>
              </a:path>
              <a:path w="1421130" h="3481070">
                <a:moveTo>
                  <a:pt x="904467" y="826188"/>
                </a:moveTo>
                <a:lnTo>
                  <a:pt x="955261" y="789973"/>
                </a:lnTo>
                <a:lnTo>
                  <a:pt x="1027415" y="891554"/>
                </a:lnTo>
                <a:lnTo>
                  <a:pt x="978805" y="923662"/>
                </a:lnTo>
                <a:lnTo>
                  <a:pt x="957775" y="899722"/>
                </a:lnTo>
                <a:lnTo>
                  <a:pt x="939280" y="875648"/>
                </a:lnTo>
                <a:lnTo>
                  <a:pt x="921963" y="851213"/>
                </a:lnTo>
                <a:lnTo>
                  <a:pt x="904467" y="826188"/>
                </a:lnTo>
                <a:close/>
              </a:path>
              <a:path w="1421130" h="3481070">
                <a:moveTo>
                  <a:pt x="1034297" y="1026920"/>
                </a:moveTo>
                <a:lnTo>
                  <a:pt x="1087006" y="996992"/>
                </a:lnTo>
                <a:lnTo>
                  <a:pt x="1118338" y="1050528"/>
                </a:lnTo>
                <a:lnTo>
                  <a:pt x="1132864" y="1076196"/>
                </a:lnTo>
                <a:lnTo>
                  <a:pt x="1146596" y="1102430"/>
                </a:lnTo>
                <a:lnTo>
                  <a:pt x="1093888" y="1132358"/>
                </a:lnTo>
                <a:lnTo>
                  <a:pt x="1080462" y="1105547"/>
                </a:lnTo>
                <a:lnTo>
                  <a:pt x="1066448" y="1078916"/>
                </a:lnTo>
                <a:lnTo>
                  <a:pt x="1051256" y="1052647"/>
                </a:lnTo>
                <a:lnTo>
                  <a:pt x="1034297" y="1026920"/>
                </a:lnTo>
                <a:close/>
              </a:path>
              <a:path w="1421130" h="3481070">
                <a:moveTo>
                  <a:pt x="1147196" y="1239724"/>
                </a:moveTo>
                <a:lnTo>
                  <a:pt x="1201819" y="1216082"/>
                </a:lnTo>
                <a:lnTo>
                  <a:pt x="1227109" y="1272332"/>
                </a:lnTo>
                <a:lnTo>
                  <a:pt x="1250761" y="1331663"/>
                </a:lnTo>
                <a:lnTo>
                  <a:pt x="1196138" y="1355305"/>
                </a:lnTo>
                <a:lnTo>
                  <a:pt x="1184414" y="1325447"/>
                </a:lnTo>
                <a:lnTo>
                  <a:pt x="1172486" y="1295975"/>
                </a:lnTo>
                <a:lnTo>
                  <a:pt x="1160148" y="1267272"/>
                </a:lnTo>
                <a:lnTo>
                  <a:pt x="1147196" y="1239724"/>
                </a:lnTo>
                <a:close/>
              </a:path>
              <a:path w="1421130" h="3481070">
                <a:moveTo>
                  <a:pt x="1236882" y="1466528"/>
                </a:moveTo>
                <a:lnTo>
                  <a:pt x="1295604" y="1445065"/>
                </a:lnTo>
                <a:lnTo>
                  <a:pt x="1299975" y="1459243"/>
                </a:lnTo>
                <a:lnTo>
                  <a:pt x="1304732" y="1473625"/>
                </a:lnTo>
                <a:lnTo>
                  <a:pt x="1310256" y="1488416"/>
                </a:lnTo>
                <a:lnTo>
                  <a:pt x="1316933" y="1503819"/>
                </a:lnTo>
                <a:lnTo>
                  <a:pt x="1334165" y="1560395"/>
                </a:lnTo>
                <a:lnTo>
                  <a:pt x="1277627" y="1577751"/>
                </a:lnTo>
                <a:lnTo>
                  <a:pt x="1260396" y="1521176"/>
                </a:lnTo>
                <a:lnTo>
                  <a:pt x="1252456" y="1508147"/>
                </a:lnTo>
                <a:lnTo>
                  <a:pt x="1246283" y="1494575"/>
                </a:lnTo>
                <a:lnTo>
                  <a:pt x="1241288" y="1480642"/>
                </a:lnTo>
                <a:lnTo>
                  <a:pt x="1236882" y="1466528"/>
                </a:lnTo>
                <a:close/>
              </a:path>
              <a:path w="1421130" h="3481070">
                <a:moveTo>
                  <a:pt x="1303624" y="1696939"/>
                </a:moveTo>
                <a:lnTo>
                  <a:pt x="1364260" y="1681761"/>
                </a:lnTo>
                <a:lnTo>
                  <a:pt x="1370597" y="1712789"/>
                </a:lnTo>
                <a:lnTo>
                  <a:pt x="1381736" y="1774028"/>
                </a:lnTo>
                <a:lnTo>
                  <a:pt x="1388073" y="1805056"/>
                </a:lnTo>
                <a:lnTo>
                  <a:pt x="1329621" y="1816126"/>
                </a:lnTo>
                <a:lnTo>
                  <a:pt x="1309495" y="1724673"/>
                </a:lnTo>
                <a:lnTo>
                  <a:pt x="1303624" y="1696939"/>
                </a:lnTo>
                <a:close/>
              </a:path>
              <a:path w="1421130" h="3481070">
                <a:moveTo>
                  <a:pt x="1341140" y="1932884"/>
                </a:moveTo>
                <a:lnTo>
                  <a:pt x="1403690" y="1923993"/>
                </a:lnTo>
                <a:lnTo>
                  <a:pt x="1407253" y="1954369"/>
                </a:lnTo>
                <a:lnTo>
                  <a:pt x="1413560" y="2016661"/>
                </a:lnTo>
                <a:lnTo>
                  <a:pt x="1417123" y="2047037"/>
                </a:lnTo>
                <a:lnTo>
                  <a:pt x="1356756" y="2051821"/>
                </a:lnTo>
                <a:lnTo>
                  <a:pt x="1341140" y="1932884"/>
                </a:lnTo>
                <a:close/>
              </a:path>
              <a:path w="1421130" h="3481070">
                <a:moveTo>
                  <a:pt x="1359809" y="2174615"/>
                </a:moveTo>
                <a:lnTo>
                  <a:pt x="1417992" y="2173939"/>
                </a:lnTo>
                <a:lnTo>
                  <a:pt x="1418167" y="2204818"/>
                </a:lnTo>
                <a:lnTo>
                  <a:pt x="1420871" y="2265853"/>
                </a:lnTo>
                <a:lnTo>
                  <a:pt x="1421045" y="2296733"/>
                </a:lnTo>
                <a:lnTo>
                  <a:pt x="1358764" y="2295230"/>
                </a:lnTo>
                <a:lnTo>
                  <a:pt x="1361266" y="2265033"/>
                </a:lnTo>
                <a:lnTo>
                  <a:pt x="1361642" y="2234199"/>
                </a:lnTo>
                <a:lnTo>
                  <a:pt x="1360841" y="2203728"/>
                </a:lnTo>
                <a:lnTo>
                  <a:pt x="1359809" y="2174615"/>
                </a:lnTo>
                <a:close/>
              </a:path>
              <a:path w="1421130" h="3481070">
                <a:moveTo>
                  <a:pt x="1357718" y="2415845"/>
                </a:moveTo>
                <a:lnTo>
                  <a:pt x="1417816" y="2421455"/>
                </a:lnTo>
                <a:lnTo>
                  <a:pt x="1416305" y="2452261"/>
                </a:lnTo>
                <a:lnTo>
                  <a:pt x="1413640" y="2482454"/>
                </a:lnTo>
                <a:lnTo>
                  <a:pt x="1410208" y="2512239"/>
                </a:lnTo>
                <a:lnTo>
                  <a:pt x="1406391" y="2541820"/>
                </a:lnTo>
                <a:lnTo>
                  <a:pt x="1346293" y="2536210"/>
                </a:lnTo>
                <a:lnTo>
                  <a:pt x="1347804" y="2505404"/>
                </a:lnTo>
                <a:lnTo>
                  <a:pt x="1350469" y="2475210"/>
                </a:lnTo>
                <a:lnTo>
                  <a:pt x="1353901" y="2445426"/>
                </a:lnTo>
                <a:lnTo>
                  <a:pt x="1357718" y="2415845"/>
                </a:lnTo>
                <a:close/>
              </a:path>
              <a:path w="1421130" h="3481070">
                <a:moveTo>
                  <a:pt x="1326671" y="2652217"/>
                </a:moveTo>
                <a:lnTo>
                  <a:pt x="1384585" y="2661934"/>
                </a:lnTo>
                <a:lnTo>
                  <a:pt x="1379722" y="2691782"/>
                </a:lnTo>
                <a:lnTo>
                  <a:pt x="1367641" y="2752200"/>
                </a:lnTo>
                <a:lnTo>
                  <a:pt x="1362779" y="2782048"/>
                </a:lnTo>
                <a:lnTo>
                  <a:pt x="1300766" y="2770152"/>
                </a:lnTo>
                <a:lnTo>
                  <a:pt x="1309727" y="2742483"/>
                </a:lnTo>
                <a:lnTo>
                  <a:pt x="1316792" y="2712819"/>
                </a:lnTo>
                <a:lnTo>
                  <a:pt x="1322320" y="2682337"/>
                </a:lnTo>
                <a:lnTo>
                  <a:pt x="1326671" y="2652217"/>
                </a:lnTo>
                <a:close/>
              </a:path>
              <a:path w="1421130" h="3481070">
                <a:moveTo>
                  <a:pt x="1278961" y="2890266"/>
                </a:moveTo>
                <a:lnTo>
                  <a:pt x="1338789" y="2906270"/>
                </a:lnTo>
                <a:lnTo>
                  <a:pt x="1322184" y="2965929"/>
                </a:lnTo>
                <a:lnTo>
                  <a:pt x="1313125" y="2994863"/>
                </a:lnTo>
                <a:lnTo>
                  <a:pt x="1302505" y="3023955"/>
                </a:lnTo>
                <a:lnTo>
                  <a:pt x="1244860" y="3003844"/>
                </a:lnTo>
                <a:lnTo>
                  <a:pt x="1252796" y="2975630"/>
                </a:lnTo>
                <a:lnTo>
                  <a:pt x="1271024" y="2918480"/>
                </a:lnTo>
                <a:lnTo>
                  <a:pt x="1278961" y="2890266"/>
                </a:lnTo>
                <a:close/>
              </a:path>
              <a:path w="1421130" h="3481070">
                <a:moveTo>
                  <a:pt x="1204477" y="3119350"/>
                </a:moveTo>
                <a:lnTo>
                  <a:pt x="1262122" y="3139461"/>
                </a:lnTo>
                <a:lnTo>
                  <a:pt x="1217641" y="3252788"/>
                </a:lnTo>
                <a:lnTo>
                  <a:pt x="1162180" y="3228570"/>
                </a:lnTo>
                <a:lnTo>
                  <a:pt x="1204477" y="3119350"/>
                </a:lnTo>
                <a:close/>
              </a:path>
              <a:path w="1421130" h="3481070">
                <a:moveTo>
                  <a:pt x="1107319" y="3341647"/>
                </a:moveTo>
                <a:lnTo>
                  <a:pt x="1160596" y="3369972"/>
                </a:lnTo>
                <a:lnTo>
                  <a:pt x="1101637" y="3480870"/>
                </a:lnTo>
                <a:lnTo>
                  <a:pt x="1051433" y="3454179"/>
                </a:lnTo>
                <a:lnTo>
                  <a:pt x="1082550" y="3395649"/>
                </a:lnTo>
                <a:lnTo>
                  <a:pt x="1096112" y="3368287"/>
                </a:lnTo>
                <a:lnTo>
                  <a:pt x="1107319" y="3341647"/>
                </a:lnTo>
                <a:close/>
              </a:path>
              <a:path w="1421130" h="3481070">
                <a:moveTo>
                  <a:pt x="1048359" y="3452545"/>
                </a:moveTo>
                <a:lnTo>
                  <a:pt x="1066633" y="3423736"/>
                </a:lnTo>
                <a:lnTo>
                  <a:pt x="1082550" y="3395649"/>
                </a:lnTo>
                <a:lnTo>
                  <a:pt x="1051433" y="3454179"/>
                </a:lnTo>
                <a:lnTo>
                  <a:pt x="1048359" y="3452545"/>
                </a:lnTo>
                <a:close/>
              </a:path>
            </a:pathLst>
          </a:custGeom>
          <a:solidFill>
            <a:srgbClr val="FD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A017E8-FA8A-7CB8-0448-2760A66C7B52}"/>
              </a:ext>
            </a:extLst>
          </p:cNvPr>
          <p:cNvSpPr txBox="1"/>
          <p:nvPr/>
        </p:nvSpPr>
        <p:spPr>
          <a:xfrm>
            <a:off x="2397547" y="3087366"/>
            <a:ext cx="2285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Pre-launch Analysis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C7EAEE-5C66-10BF-6D3E-0BF1731C322B}"/>
              </a:ext>
            </a:extLst>
          </p:cNvPr>
          <p:cNvSpPr txBox="1"/>
          <p:nvPr/>
        </p:nvSpPr>
        <p:spPr>
          <a:xfrm>
            <a:off x="4444572" y="2196564"/>
            <a:ext cx="2285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Beta-testing</a:t>
            </a:r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D40296E6-2227-5C71-DE10-2C92B03BB468}"/>
              </a:ext>
            </a:extLst>
          </p:cNvPr>
          <p:cNvSpPr/>
          <p:nvPr/>
        </p:nvSpPr>
        <p:spPr>
          <a:xfrm>
            <a:off x="6498531" y="2402355"/>
            <a:ext cx="531398" cy="338692"/>
          </a:xfrm>
          <a:custGeom>
            <a:avLst/>
            <a:gdLst/>
            <a:ahLst/>
            <a:cxnLst/>
            <a:rect l="l" t="t" r="r" b="b"/>
            <a:pathLst>
              <a:path w="1464309" h="1097279">
                <a:moveTo>
                  <a:pt x="921795" y="1096906"/>
                </a:moveTo>
                <a:lnTo>
                  <a:pt x="921795" y="765897"/>
                </a:lnTo>
                <a:lnTo>
                  <a:pt x="0" y="1070350"/>
                </a:lnTo>
                <a:lnTo>
                  <a:pt x="0" y="24993"/>
                </a:lnTo>
                <a:lnTo>
                  <a:pt x="921795" y="329446"/>
                </a:lnTo>
                <a:lnTo>
                  <a:pt x="921795" y="0"/>
                </a:lnTo>
                <a:lnTo>
                  <a:pt x="1464000" y="547672"/>
                </a:lnTo>
                <a:lnTo>
                  <a:pt x="921795" y="109690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24">
            <a:extLst>
              <a:ext uri="{FF2B5EF4-FFF2-40B4-BE49-F238E27FC236}">
                <a16:creationId xmlns:a16="http://schemas.microsoft.com/office/drawing/2014/main" id="{A9E80FE1-B3CB-9526-4ED4-F955D484F49B}"/>
              </a:ext>
            </a:extLst>
          </p:cNvPr>
          <p:cNvSpPr/>
          <p:nvPr/>
        </p:nvSpPr>
        <p:spPr>
          <a:xfrm>
            <a:off x="7161232" y="1913575"/>
            <a:ext cx="1311054" cy="1297243"/>
          </a:xfrm>
          <a:prstGeom prst="rect">
            <a:avLst/>
          </a:prstGeom>
          <a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243000"/>
                      </a14:imgEffect>
                      <a14:imgEffect>
                        <a14:brightnessContrast bright="-4000" contrast="-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9454D4-9C7A-3CE5-37E0-D02B5CF28704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31984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7">
            <a:extLst>
              <a:ext uri="{FF2B5EF4-FFF2-40B4-BE49-F238E27FC236}">
                <a16:creationId xmlns:a16="http://schemas.microsoft.com/office/drawing/2014/main" id="{1F5E3CBF-5CDD-00D8-B62E-A6970E4BC83A}"/>
              </a:ext>
            </a:extLst>
          </p:cNvPr>
          <p:cNvSpPr txBox="1">
            <a:spLocks/>
          </p:cNvSpPr>
          <p:nvPr/>
        </p:nvSpPr>
        <p:spPr>
          <a:xfrm>
            <a:off x="1065034" y="138742"/>
            <a:ext cx="6997982" cy="69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PROJECTED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8DD5E-A4B6-2408-C0CA-5298F605EAD0}"/>
              </a:ext>
            </a:extLst>
          </p:cNvPr>
          <p:cNvSpPr txBox="1"/>
          <p:nvPr/>
        </p:nvSpPr>
        <p:spPr>
          <a:xfrm>
            <a:off x="213890" y="1164418"/>
            <a:ext cx="69060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chemeClr val="tx1"/>
                </a:solidFill>
                <a:latin typeface="Montserrat" pitchFamily="2" charset="77"/>
              </a:rPr>
              <a:t>Estimated Boston Market Potential </a:t>
            </a: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=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$3.36 million per year</a:t>
            </a:r>
          </a:p>
          <a:p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  <a:p>
            <a:endParaRPr lang="en-US" sz="1800" b="0" i="0" u="none" strike="noStrike" dirty="0">
              <a:solidFill>
                <a:schemeClr val="tx1"/>
              </a:solidFill>
              <a:effectLst/>
              <a:latin typeface="Montserrat" pitchFamily="2" charset="77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Labor Cost: $339,200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IT Equipment Cost: $30,000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Software Licensing Cost: $3,503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Infrastructure + Maintenance Cost: $6,500 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Miscellaneous Cost: $7,000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Total Projected Cost = $386,203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04CCE-5314-5FBC-B7A0-6DE1D2E3D819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7">
            <a:extLst>
              <a:ext uri="{FF2B5EF4-FFF2-40B4-BE49-F238E27FC236}">
                <a16:creationId xmlns:a16="http://schemas.microsoft.com/office/drawing/2014/main" id="{226EECAA-4B14-EAFD-3C25-A49AF70424C1}"/>
              </a:ext>
            </a:extLst>
          </p:cNvPr>
          <p:cNvSpPr txBox="1">
            <a:spLocks/>
          </p:cNvSpPr>
          <p:nvPr/>
        </p:nvSpPr>
        <p:spPr>
          <a:xfrm>
            <a:off x="1083973" y="28675"/>
            <a:ext cx="6976053" cy="7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RISKS</a:t>
            </a:r>
          </a:p>
        </p:txBody>
      </p:sp>
      <p:pic>
        <p:nvPicPr>
          <p:cNvPr id="3" name="Google Shape;213;p32">
            <a:extLst>
              <a:ext uri="{FF2B5EF4-FFF2-40B4-BE49-F238E27FC236}">
                <a16:creationId xmlns:a16="http://schemas.microsoft.com/office/drawing/2014/main" id="{EF918AE8-B67D-9770-A199-DC8686E35F2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saturation sat="284000"/>
                    </a14:imgEffect>
                    <a14:imgEffect>
                      <a14:brightnessContrast bright="-2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659" y="807926"/>
            <a:ext cx="1186475" cy="11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4;p32">
            <a:extLst>
              <a:ext uri="{FF2B5EF4-FFF2-40B4-BE49-F238E27FC236}">
                <a16:creationId xmlns:a16="http://schemas.microsoft.com/office/drawing/2014/main" id="{D75A86A2-FE8C-5B4B-BAE5-B8797D7879CD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27000"/>
                    </a14:imgEffect>
                    <a14:imgEffect>
                      <a14:brightnessContrast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265" y="1374967"/>
            <a:ext cx="1186475" cy="11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5;p32">
            <a:extLst>
              <a:ext uri="{FF2B5EF4-FFF2-40B4-BE49-F238E27FC236}">
                <a16:creationId xmlns:a16="http://schemas.microsoft.com/office/drawing/2014/main" id="{021B84A9-576C-A5C7-50D2-CFC860D351D1}"/>
              </a:ext>
            </a:extLst>
          </p:cNvPr>
          <p:cNvPicPr preferRelativeResize="0"/>
          <p:nvPr/>
        </p:nvPicPr>
        <p:blipFill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68000"/>
                    </a14:imgEffect>
                    <a14:imgEffect>
                      <a14:brightnessContrast bright="-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043" y="2969375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6;p32">
            <a:extLst>
              <a:ext uri="{FF2B5EF4-FFF2-40B4-BE49-F238E27FC236}">
                <a16:creationId xmlns:a16="http://schemas.microsoft.com/office/drawing/2014/main" id="{2E23A01C-9615-D644-061D-40351B89DA36}"/>
              </a:ext>
            </a:extLst>
          </p:cNvPr>
          <p:cNvPicPr preferRelativeResize="0"/>
          <p:nvPr/>
        </p:nvPicPr>
        <p:blipFill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20000"/>
                    </a14:imgEffect>
                    <a14:imgEffect>
                      <a14:brightnessContrast bright="-1000"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0285" y="3597624"/>
            <a:ext cx="1188719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7;p32">
            <a:extLst>
              <a:ext uri="{FF2B5EF4-FFF2-40B4-BE49-F238E27FC236}">
                <a16:creationId xmlns:a16="http://schemas.microsoft.com/office/drawing/2014/main" id="{3675DD9D-3ED9-7BBD-16CE-60A63E1DAC8F}"/>
              </a:ext>
            </a:extLst>
          </p:cNvPr>
          <p:cNvPicPr preferRelativeResize="0"/>
          <p:nvPr/>
        </p:nvPicPr>
        <p:blipFill>
          <a:blip r:embed="rId11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37000"/>
                    </a14:imgEffect>
                    <a14:imgEffect>
                      <a14:brightnessContrast bright="-1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528" y="764844"/>
            <a:ext cx="1188719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;p32">
            <a:extLst>
              <a:ext uri="{FF2B5EF4-FFF2-40B4-BE49-F238E27FC236}">
                <a16:creationId xmlns:a16="http://schemas.microsoft.com/office/drawing/2014/main" id="{C4A00E6A-2490-97DA-0A50-B92A38CB982C}"/>
              </a:ext>
            </a:extLst>
          </p:cNvPr>
          <p:cNvPicPr preferRelativeResize="0"/>
          <p:nvPr/>
        </p:nvPicPr>
        <p:blipFill>
          <a:blip r:embed="rId1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315"/>
                    </a14:imgEffect>
                    <a14:imgEffect>
                      <a14:saturation sat="157000"/>
                    </a14:imgEffect>
                    <a14:imgEffect>
                      <a14:brightnessContrast bright="-7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7830" y="1372722"/>
            <a:ext cx="1188719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9;p32">
            <a:extLst>
              <a:ext uri="{FF2B5EF4-FFF2-40B4-BE49-F238E27FC236}">
                <a16:creationId xmlns:a16="http://schemas.microsoft.com/office/drawing/2014/main" id="{96A9DF4F-4D28-4078-68B0-407783563898}"/>
              </a:ext>
            </a:extLst>
          </p:cNvPr>
          <p:cNvPicPr preferRelativeResize="0"/>
          <p:nvPr/>
        </p:nvPicPr>
        <p:blipFill>
          <a:blip r:embed="rId1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430" y="2899136"/>
            <a:ext cx="1233400" cy="12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0;p32">
            <a:extLst>
              <a:ext uri="{FF2B5EF4-FFF2-40B4-BE49-F238E27FC236}">
                <a16:creationId xmlns:a16="http://schemas.microsoft.com/office/drawing/2014/main" id="{226FEC7B-EE86-767B-E7B1-912F79DC3532}"/>
              </a:ext>
            </a:extLst>
          </p:cNvPr>
          <p:cNvPicPr preferRelativeResize="0"/>
          <p:nvPr/>
        </p:nvPicPr>
        <p:blipFill>
          <a:blip r:embed="rId17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216000"/>
                    </a14:imgEffect>
                    <a14:imgEffect>
                      <a14:brightnessContrast bright="-1000" contras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6521" y="3563735"/>
            <a:ext cx="1188719" cy="118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1;p32">
            <a:extLst>
              <a:ext uri="{FF2B5EF4-FFF2-40B4-BE49-F238E27FC236}">
                <a16:creationId xmlns:a16="http://schemas.microsoft.com/office/drawing/2014/main" id="{042A9269-AAB4-613B-885C-E275D4725A72}"/>
              </a:ext>
            </a:extLst>
          </p:cNvPr>
          <p:cNvSpPr txBox="1"/>
          <p:nvPr/>
        </p:nvSpPr>
        <p:spPr>
          <a:xfrm>
            <a:off x="1999613" y="901903"/>
            <a:ext cx="18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Privacy Concerns</a:t>
            </a:r>
            <a:endParaRPr sz="1200" b="1" i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22;p32">
            <a:extLst>
              <a:ext uri="{FF2B5EF4-FFF2-40B4-BE49-F238E27FC236}">
                <a16:creationId xmlns:a16="http://schemas.microsoft.com/office/drawing/2014/main" id="{0DF3F0C6-A452-852A-9E07-3CDC7B2EF2E1}"/>
              </a:ext>
            </a:extLst>
          </p:cNvPr>
          <p:cNvSpPr txBox="1"/>
          <p:nvPr/>
        </p:nvSpPr>
        <p:spPr>
          <a:xfrm>
            <a:off x="3169848" y="1903578"/>
            <a:ext cx="144553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Two-factor Authentication</a:t>
            </a:r>
            <a:endParaRPr sz="1200" b="1" i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23;p32">
            <a:extLst>
              <a:ext uri="{FF2B5EF4-FFF2-40B4-BE49-F238E27FC236}">
                <a16:creationId xmlns:a16="http://schemas.microsoft.com/office/drawing/2014/main" id="{CF2EB285-DA1C-FD64-D98C-723AAB33522E}"/>
              </a:ext>
            </a:extLst>
          </p:cNvPr>
          <p:cNvSpPr txBox="1"/>
          <p:nvPr/>
        </p:nvSpPr>
        <p:spPr>
          <a:xfrm>
            <a:off x="6316351" y="796516"/>
            <a:ext cx="189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Legal and Compliance Risk</a:t>
            </a:r>
            <a:endParaRPr sz="1200" b="1" i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225;p32">
            <a:extLst>
              <a:ext uri="{FF2B5EF4-FFF2-40B4-BE49-F238E27FC236}">
                <a16:creationId xmlns:a16="http://schemas.microsoft.com/office/drawing/2014/main" id="{8FF36C82-C039-1024-DAEA-D74FB3A990F0}"/>
              </a:ext>
            </a:extLst>
          </p:cNvPr>
          <p:cNvSpPr txBox="1"/>
          <p:nvPr/>
        </p:nvSpPr>
        <p:spPr>
          <a:xfrm>
            <a:off x="1972300" y="2900473"/>
            <a:ext cx="1893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Interdependencies with Third-Party Services</a:t>
            </a:r>
            <a:endParaRPr sz="1100" b="1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226;p32">
            <a:extLst>
              <a:ext uri="{FF2B5EF4-FFF2-40B4-BE49-F238E27FC236}">
                <a16:creationId xmlns:a16="http://schemas.microsoft.com/office/drawing/2014/main" id="{96A92186-A2B4-E507-BF38-2475723C0888}"/>
              </a:ext>
            </a:extLst>
          </p:cNvPr>
          <p:cNvSpPr txBox="1"/>
          <p:nvPr/>
        </p:nvSpPr>
        <p:spPr>
          <a:xfrm>
            <a:off x="2946113" y="3796956"/>
            <a:ext cx="1734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Contingency Plans</a:t>
            </a:r>
            <a:endParaRPr sz="12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7;p32">
            <a:extLst>
              <a:ext uri="{FF2B5EF4-FFF2-40B4-BE49-F238E27FC236}">
                <a16:creationId xmlns:a16="http://schemas.microsoft.com/office/drawing/2014/main" id="{2A26E0DB-3FD5-CE79-5A5C-8775D1A458B5}"/>
              </a:ext>
            </a:extLst>
          </p:cNvPr>
          <p:cNvSpPr txBox="1"/>
          <p:nvPr/>
        </p:nvSpPr>
        <p:spPr>
          <a:xfrm>
            <a:off x="6446712" y="3017465"/>
            <a:ext cx="127120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Monetization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Strategy</a:t>
            </a:r>
            <a:endParaRPr sz="1200" b="1" i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" name="Google Shape;230;p32">
            <a:extLst>
              <a:ext uri="{FF2B5EF4-FFF2-40B4-BE49-F238E27FC236}">
                <a16:creationId xmlns:a16="http://schemas.microsoft.com/office/drawing/2014/main" id="{61B6608A-7C8D-0C7F-4B84-2D4ACCA43918}"/>
              </a:ext>
            </a:extLst>
          </p:cNvPr>
          <p:cNvCxnSpPr>
            <a:cxnSpLocks/>
          </p:cNvCxnSpPr>
          <p:nvPr/>
        </p:nvCxnSpPr>
        <p:spPr>
          <a:xfrm>
            <a:off x="630936" y="2679075"/>
            <a:ext cx="7872984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229;p32">
            <a:extLst>
              <a:ext uri="{FF2B5EF4-FFF2-40B4-BE49-F238E27FC236}">
                <a16:creationId xmlns:a16="http://schemas.microsoft.com/office/drawing/2014/main" id="{F06A3A6B-E718-56ED-E366-D13121F1F243}"/>
              </a:ext>
            </a:extLst>
          </p:cNvPr>
          <p:cNvCxnSpPr/>
          <p:nvPr/>
        </p:nvCxnSpPr>
        <p:spPr>
          <a:xfrm>
            <a:off x="4647294" y="764844"/>
            <a:ext cx="0" cy="41064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24;p32">
            <a:extLst>
              <a:ext uri="{FF2B5EF4-FFF2-40B4-BE49-F238E27FC236}">
                <a16:creationId xmlns:a16="http://schemas.microsoft.com/office/drawing/2014/main" id="{9AD6648E-15D9-1265-32D9-1F331BA65639}"/>
              </a:ext>
            </a:extLst>
          </p:cNvPr>
          <p:cNvSpPr txBox="1"/>
          <p:nvPr/>
        </p:nvSpPr>
        <p:spPr>
          <a:xfrm>
            <a:off x="7015865" y="1661412"/>
            <a:ext cx="160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In-depth Research</a:t>
            </a:r>
            <a:endParaRPr sz="1200" b="1" i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228;p32">
            <a:extLst>
              <a:ext uri="{FF2B5EF4-FFF2-40B4-BE49-F238E27FC236}">
                <a16:creationId xmlns:a16="http://schemas.microsoft.com/office/drawing/2014/main" id="{E67750CB-4A23-518C-95FD-D80930CC85CB}"/>
              </a:ext>
            </a:extLst>
          </p:cNvPr>
          <p:cNvSpPr txBox="1"/>
          <p:nvPr/>
        </p:nvSpPr>
        <p:spPr>
          <a:xfrm>
            <a:off x="7204731" y="3914934"/>
            <a:ext cx="148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Periodic User Feedback</a:t>
            </a:r>
            <a:endParaRPr sz="1200" b="1" i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3637CE-3598-A383-0901-E37C2A1125F1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409449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215757" y="137583"/>
            <a:ext cx="8712485" cy="7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itchFamily="2" charset="77"/>
              </a:rPr>
              <a:t>NEEDS AND CUSTOMER SEGMENTS</a:t>
            </a:r>
            <a:endParaRPr dirty="0">
              <a:solidFill>
                <a:schemeClr val="dk1"/>
              </a:solidFill>
              <a:latin typeface="Montserrat" pitchFamily="2" charset="77"/>
            </a:endParaRPr>
          </a:p>
        </p:txBody>
      </p:sp>
      <p:pic>
        <p:nvPicPr>
          <p:cNvPr id="4" name="Google Shape;173;p28">
            <a:extLst>
              <a:ext uri="{FF2B5EF4-FFF2-40B4-BE49-F238E27FC236}">
                <a16:creationId xmlns:a16="http://schemas.microsoft.com/office/drawing/2014/main" id="{8726062C-0DD9-A7F3-25C5-4C3BF58A8920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2000"/>
                    </a14:imgEffect>
                    <a14:imgEffect>
                      <a14:brightnessContrast contras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319" y="1293848"/>
            <a:ext cx="2341076" cy="18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5;p28">
            <a:extLst>
              <a:ext uri="{FF2B5EF4-FFF2-40B4-BE49-F238E27FC236}">
                <a16:creationId xmlns:a16="http://schemas.microsoft.com/office/drawing/2014/main" id="{4A4B3567-0EAF-D6B5-694A-BE2BA7AFFE5F}"/>
              </a:ext>
            </a:extLst>
          </p:cNvPr>
          <p:cNvSpPr txBox="1"/>
          <p:nvPr/>
        </p:nvSpPr>
        <p:spPr>
          <a:xfrm>
            <a:off x="20735" y="3103391"/>
            <a:ext cx="2991724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Emerging Professionals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76;p28">
            <a:extLst>
              <a:ext uri="{FF2B5EF4-FFF2-40B4-BE49-F238E27FC236}">
                <a16:creationId xmlns:a16="http://schemas.microsoft.com/office/drawing/2014/main" id="{2AD2939C-339A-600B-C502-9A1699E336DB}"/>
              </a:ext>
            </a:extLst>
          </p:cNvPr>
          <p:cNvSpPr txBox="1"/>
          <p:nvPr/>
        </p:nvSpPr>
        <p:spPr>
          <a:xfrm>
            <a:off x="3092967" y="3103391"/>
            <a:ext cx="295806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Entrepreneur and Freelancer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77;p28">
            <a:extLst>
              <a:ext uri="{FF2B5EF4-FFF2-40B4-BE49-F238E27FC236}">
                <a16:creationId xmlns:a16="http://schemas.microsoft.com/office/drawing/2014/main" id="{0D137F9C-7309-3D70-247A-5FF4BD202D56}"/>
              </a:ext>
            </a:extLst>
          </p:cNvPr>
          <p:cNvSpPr txBox="1"/>
          <p:nvPr/>
        </p:nvSpPr>
        <p:spPr>
          <a:xfrm>
            <a:off x="6326807" y="3103391"/>
            <a:ext cx="25641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Parents and Families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75;p28">
            <a:extLst>
              <a:ext uri="{FF2B5EF4-FFF2-40B4-BE49-F238E27FC236}">
                <a16:creationId xmlns:a16="http://schemas.microsoft.com/office/drawing/2014/main" id="{82D75A8F-9264-9A98-0D08-9D8C8CCE3B32}"/>
              </a:ext>
            </a:extLst>
          </p:cNvPr>
          <p:cNvSpPr txBox="1"/>
          <p:nvPr/>
        </p:nvSpPr>
        <p:spPr>
          <a:xfrm>
            <a:off x="328195" y="3503563"/>
            <a:ext cx="2376804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Manual tracking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Struggle with financial independence</a:t>
            </a:r>
          </a:p>
        </p:txBody>
      </p:sp>
      <p:sp>
        <p:nvSpPr>
          <p:cNvPr id="9" name="Google Shape;175;p28">
            <a:extLst>
              <a:ext uri="{FF2B5EF4-FFF2-40B4-BE49-F238E27FC236}">
                <a16:creationId xmlns:a16="http://schemas.microsoft.com/office/drawing/2014/main" id="{EAC60365-2C35-414B-6A61-7B87323B49FE}"/>
              </a:ext>
            </a:extLst>
          </p:cNvPr>
          <p:cNvSpPr txBox="1"/>
          <p:nvPr/>
        </p:nvSpPr>
        <p:spPr>
          <a:xfrm>
            <a:off x="3288235" y="3503563"/>
            <a:ext cx="2655364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Juggling multiple accounts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Complex income streams</a:t>
            </a:r>
          </a:p>
        </p:txBody>
      </p:sp>
      <p:sp>
        <p:nvSpPr>
          <p:cNvPr id="11" name="Google Shape;175;p28">
            <a:extLst>
              <a:ext uri="{FF2B5EF4-FFF2-40B4-BE49-F238E27FC236}">
                <a16:creationId xmlns:a16="http://schemas.microsoft.com/office/drawing/2014/main" id="{64374703-6748-8755-2381-AFD87452E266}"/>
              </a:ext>
            </a:extLst>
          </p:cNvPr>
          <p:cNvSpPr txBox="1"/>
          <p:nvPr/>
        </p:nvSpPr>
        <p:spPr>
          <a:xfrm>
            <a:off x="6438319" y="3498310"/>
            <a:ext cx="2655364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Balancing multiple expenses for a family of 3+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Time consuming task  </a:t>
            </a:r>
          </a:p>
        </p:txBody>
      </p:sp>
      <p:pic>
        <p:nvPicPr>
          <p:cNvPr id="13" name="Picture 1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565C6F4-252E-BEC4-20A3-14B27EA895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  <a14:imgEffect>
                      <a14:colorTemperature colorTemp="6501"/>
                    </a14:imgEffect>
                    <a14:imgEffect>
                      <a14:saturation sat="2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399" y="1384233"/>
            <a:ext cx="2743200" cy="1628774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5" name="Picture 14" descr="A person jumping in the air with a pile of coins&#10;&#10;Description automatically generated">
            <a:extLst>
              <a:ext uri="{FF2B5EF4-FFF2-40B4-BE49-F238E27FC236}">
                <a16:creationId xmlns:a16="http://schemas.microsoft.com/office/drawing/2014/main" id="{1A474B50-1A2D-E527-41D0-C207628FE3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825"/>
                    </a14:imgEffect>
                    <a14:imgEffect>
                      <a14:saturation sat="286000"/>
                    </a14:imgEffect>
                    <a14:imgEffect>
                      <a14:brightnessContrast bright="4000" contrast="-45000"/>
                    </a14:imgEffect>
                  </a14:imgLayer>
                </a14:imgProps>
              </a:ext>
            </a:extLst>
          </a:blip>
          <a:srcRect l="12143" t="7011" r="10471" b="12319"/>
          <a:stretch/>
        </p:blipFill>
        <p:spPr>
          <a:xfrm>
            <a:off x="215757" y="1294544"/>
            <a:ext cx="2606395" cy="1809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9971D-1A5D-727B-2861-A5D541EC2843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82;p37">
            <a:extLst>
              <a:ext uri="{FF2B5EF4-FFF2-40B4-BE49-F238E27FC236}">
                <a16:creationId xmlns:a16="http://schemas.microsoft.com/office/drawing/2014/main" id="{AE353CB7-9D11-65D1-4459-23D6AF6A9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009" y="138742"/>
            <a:ext cx="6997982" cy="7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itchFamily="2" charset="77"/>
              </a:rPr>
              <a:t>PROPOSED SOLUTIONS</a:t>
            </a:r>
            <a:endParaRPr dirty="0">
              <a:solidFill>
                <a:schemeClr val="dk1"/>
              </a:solidFill>
              <a:latin typeface="Montserrat" pitchFamily="2" charset="77"/>
            </a:endParaRPr>
          </a:p>
        </p:txBody>
      </p:sp>
      <p:grpSp>
        <p:nvGrpSpPr>
          <p:cNvPr id="30" name="Google Shape;490;p44">
            <a:extLst>
              <a:ext uri="{FF2B5EF4-FFF2-40B4-BE49-F238E27FC236}">
                <a16:creationId xmlns:a16="http://schemas.microsoft.com/office/drawing/2014/main" id="{BA9FFAE2-93A3-6695-77C6-5AB93AF9F493}"/>
              </a:ext>
            </a:extLst>
          </p:cNvPr>
          <p:cNvGrpSpPr/>
          <p:nvPr/>
        </p:nvGrpSpPr>
        <p:grpSpPr>
          <a:xfrm>
            <a:off x="1164320" y="1230712"/>
            <a:ext cx="171184" cy="157253"/>
            <a:chOff x="-62511900" y="4129100"/>
            <a:chExt cx="304050" cy="282000"/>
          </a:xfrm>
        </p:grpSpPr>
        <p:sp>
          <p:nvSpPr>
            <p:cNvPr id="31" name="Google Shape;491;p44">
              <a:extLst>
                <a:ext uri="{FF2B5EF4-FFF2-40B4-BE49-F238E27FC236}">
                  <a16:creationId xmlns:a16="http://schemas.microsoft.com/office/drawing/2014/main" id="{CFD3B74C-19AE-6C0B-8509-287F24F45D27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2" name="Google Shape;492;p44">
              <a:extLst>
                <a:ext uri="{FF2B5EF4-FFF2-40B4-BE49-F238E27FC236}">
                  <a16:creationId xmlns:a16="http://schemas.microsoft.com/office/drawing/2014/main" id="{F12F77AF-46BE-E63C-B42B-14833FC2D04B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3" name="Google Shape;493;p44">
              <a:extLst>
                <a:ext uri="{FF2B5EF4-FFF2-40B4-BE49-F238E27FC236}">
                  <a16:creationId xmlns:a16="http://schemas.microsoft.com/office/drawing/2014/main" id="{3ECF6F38-D9D0-AC74-CE7E-796EDE9E7E51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4" name="Google Shape;494;p44">
              <a:extLst>
                <a:ext uri="{FF2B5EF4-FFF2-40B4-BE49-F238E27FC236}">
                  <a16:creationId xmlns:a16="http://schemas.microsoft.com/office/drawing/2014/main" id="{29F10388-AA44-FA8E-1633-D939FB77F087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5" name="Google Shape;495;p44">
              <a:extLst>
                <a:ext uri="{FF2B5EF4-FFF2-40B4-BE49-F238E27FC236}">
                  <a16:creationId xmlns:a16="http://schemas.microsoft.com/office/drawing/2014/main" id="{452D5C64-BCD9-B6EA-C1EF-6787DB6EE285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6" name="Google Shape;175;p28">
            <a:extLst>
              <a:ext uri="{FF2B5EF4-FFF2-40B4-BE49-F238E27FC236}">
                <a16:creationId xmlns:a16="http://schemas.microsoft.com/office/drawing/2014/main" id="{E35976BB-1B72-8DC9-CE76-36312F040EFB}"/>
              </a:ext>
            </a:extLst>
          </p:cNvPr>
          <p:cNvSpPr txBox="1"/>
          <p:nvPr/>
        </p:nvSpPr>
        <p:spPr>
          <a:xfrm>
            <a:off x="1412361" y="1110839"/>
            <a:ext cx="350439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Automated Expense Tracking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" name="Google Shape;490;p44">
            <a:extLst>
              <a:ext uri="{FF2B5EF4-FFF2-40B4-BE49-F238E27FC236}">
                <a16:creationId xmlns:a16="http://schemas.microsoft.com/office/drawing/2014/main" id="{57855DCD-2A00-C97C-A4A6-4A5F004B8A05}"/>
              </a:ext>
            </a:extLst>
          </p:cNvPr>
          <p:cNvGrpSpPr/>
          <p:nvPr/>
        </p:nvGrpSpPr>
        <p:grpSpPr>
          <a:xfrm>
            <a:off x="5081948" y="1218848"/>
            <a:ext cx="171184" cy="157253"/>
            <a:chOff x="-62511900" y="4129100"/>
            <a:chExt cx="304050" cy="282000"/>
          </a:xfrm>
        </p:grpSpPr>
        <p:sp>
          <p:nvSpPr>
            <p:cNvPr id="38" name="Google Shape;491;p44">
              <a:extLst>
                <a:ext uri="{FF2B5EF4-FFF2-40B4-BE49-F238E27FC236}">
                  <a16:creationId xmlns:a16="http://schemas.microsoft.com/office/drawing/2014/main" id="{2603D968-2B4E-3F6C-D193-9FB5DCD39BAA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9" name="Google Shape;492;p44">
              <a:extLst>
                <a:ext uri="{FF2B5EF4-FFF2-40B4-BE49-F238E27FC236}">
                  <a16:creationId xmlns:a16="http://schemas.microsoft.com/office/drawing/2014/main" id="{B358F5DF-1ABB-A44D-61BA-BEA3937D294A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" name="Google Shape;493;p44">
              <a:extLst>
                <a:ext uri="{FF2B5EF4-FFF2-40B4-BE49-F238E27FC236}">
                  <a16:creationId xmlns:a16="http://schemas.microsoft.com/office/drawing/2014/main" id="{78D3557E-DABF-DBEB-F1D5-B567EBDA18AA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" name="Google Shape;494;p44">
              <a:extLst>
                <a:ext uri="{FF2B5EF4-FFF2-40B4-BE49-F238E27FC236}">
                  <a16:creationId xmlns:a16="http://schemas.microsoft.com/office/drawing/2014/main" id="{7774DC23-9A4F-BA8C-6D40-411E7E97DEF9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" name="Google Shape;495;p44">
              <a:extLst>
                <a:ext uri="{FF2B5EF4-FFF2-40B4-BE49-F238E27FC236}">
                  <a16:creationId xmlns:a16="http://schemas.microsoft.com/office/drawing/2014/main" id="{FB5BC4A9-E65A-02F5-E37F-6AC8652F2553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43" name="Google Shape;490;p44">
            <a:extLst>
              <a:ext uri="{FF2B5EF4-FFF2-40B4-BE49-F238E27FC236}">
                <a16:creationId xmlns:a16="http://schemas.microsoft.com/office/drawing/2014/main" id="{435D3229-2BAF-F396-6B35-492A0842A910}"/>
              </a:ext>
            </a:extLst>
          </p:cNvPr>
          <p:cNvGrpSpPr/>
          <p:nvPr/>
        </p:nvGrpSpPr>
        <p:grpSpPr>
          <a:xfrm>
            <a:off x="1161161" y="2157658"/>
            <a:ext cx="171184" cy="157253"/>
            <a:chOff x="-62511900" y="4129100"/>
            <a:chExt cx="304050" cy="282000"/>
          </a:xfrm>
        </p:grpSpPr>
        <p:sp>
          <p:nvSpPr>
            <p:cNvPr id="44" name="Google Shape;491;p44">
              <a:extLst>
                <a:ext uri="{FF2B5EF4-FFF2-40B4-BE49-F238E27FC236}">
                  <a16:creationId xmlns:a16="http://schemas.microsoft.com/office/drawing/2014/main" id="{3A1A8868-A3EF-6B9F-EE16-F288F4A31A7D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5" name="Google Shape;492;p44">
              <a:extLst>
                <a:ext uri="{FF2B5EF4-FFF2-40B4-BE49-F238E27FC236}">
                  <a16:creationId xmlns:a16="http://schemas.microsoft.com/office/drawing/2014/main" id="{18DD320E-33C5-FB41-39E7-26B6C4719770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6" name="Google Shape;493;p44">
              <a:extLst>
                <a:ext uri="{FF2B5EF4-FFF2-40B4-BE49-F238E27FC236}">
                  <a16:creationId xmlns:a16="http://schemas.microsoft.com/office/drawing/2014/main" id="{85A48D74-1373-ADE2-6489-2565773C90BC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7" name="Google Shape;494;p44">
              <a:extLst>
                <a:ext uri="{FF2B5EF4-FFF2-40B4-BE49-F238E27FC236}">
                  <a16:creationId xmlns:a16="http://schemas.microsoft.com/office/drawing/2014/main" id="{46F6F283-883B-3F99-B9B8-95BAF046A916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8" name="Google Shape;495;p44">
              <a:extLst>
                <a:ext uri="{FF2B5EF4-FFF2-40B4-BE49-F238E27FC236}">
                  <a16:creationId xmlns:a16="http://schemas.microsoft.com/office/drawing/2014/main" id="{94E52A76-D4AA-03DA-DC92-12C564BA4F35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61" name="Google Shape;490;p44">
            <a:extLst>
              <a:ext uri="{FF2B5EF4-FFF2-40B4-BE49-F238E27FC236}">
                <a16:creationId xmlns:a16="http://schemas.microsoft.com/office/drawing/2014/main" id="{C315DEF3-BC07-FBD3-8D8D-2C389E8325D4}"/>
              </a:ext>
            </a:extLst>
          </p:cNvPr>
          <p:cNvGrpSpPr/>
          <p:nvPr/>
        </p:nvGrpSpPr>
        <p:grpSpPr>
          <a:xfrm>
            <a:off x="5084064" y="2194560"/>
            <a:ext cx="171184" cy="157253"/>
            <a:chOff x="-62511900" y="4129100"/>
            <a:chExt cx="304050" cy="282000"/>
          </a:xfrm>
        </p:grpSpPr>
        <p:sp>
          <p:nvSpPr>
            <p:cNvPr id="62" name="Google Shape;491;p44">
              <a:extLst>
                <a:ext uri="{FF2B5EF4-FFF2-40B4-BE49-F238E27FC236}">
                  <a16:creationId xmlns:a16="http://schemas.microsoft.com/office/drawing/2014/main" id="{3B56DA9A-C957-197A-A096-B76581294775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3" name="Google Shape;492;p44">
              <a:extLst>
                <a:ext uri="{FF2B5EF4-FFF2-40B4-BE49-F238E27FC236}">
                  <a16:creationId xmlns:a16="http://schemas.microsoft.com/office/drawing/2014/main" id="{87504555-2ACC-DD7D-A157-A8C71D19FD3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4" name="Google Shape;493;p44">
              <a:extLst>
                <a:ext uri="{FF2B5EF4-FFF2-40B4-BE49-F238E27FC236}">
                  <a16:creationId xmlns:a16="http://schemas.microsoft.com/office/drawing/2014/main" id="{409C3A57-74D8-0BDC-98A2-6B885D641DBB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5" name="Google Shape;494;p44">
              <a:extLst>
                <a:ext uri="{FF2B5EF4-FFF2-40B4-BE49-F238E27FC236}">
                  <a16:creationId xmlns:a16="http://schemas.microsoft.com/office/drawing/2014/main" id="{C4DFC9D8-4420-9A4F-AA6F-2E5288F178DB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6" name="Google Shape;495;p44">
              <a:extLst>
                <a:ext uri="{FF2B5EF4-FFF2-40B4-BE49-F238E27FC236}">
                  <a16:creationId xmlns:a16="http://schemas.microsoft.com/office/drawing/2014/main" id="{5E309129-43E2-762A-D1AB-54EE7B6E46DE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387" name="Google Shape;490;p44">
            <a:extLst>
              <a:ext uri="{FF2B5EF4-FFF2-40B4-BE49-F238E27FC236}">
                <a16:creationId xmlns:a16="http://schemas.microsoft.com/office/drawing/2014/main" id="{FCF15B0D-DABE-C0C0-DD7D-A21CFFCBD70A}"/>
              </a:ext>
            </a:extLst>
          </p:cNvPr>
          <p:cNvGrpSpPr/>
          <p:nvPr/>
        </p:nvGrpSpPr>
        <p:grpSpPr>
          <a:xfrm>
            <a:off x="5084064" y="3108960"/>
            <a:ext cx="171184" cy="157253"/>
            <a:chOff x="-62511900" y="4129100"/>
            <a:chExt cx="304050" cy="282000"/>
          </a:xfrm>
        </p:grpSpPr>
        <p:sp>
          <p:nvSpPr>
            <p:cNvPr id="388" name="Google Shape;491;p44">
              <a:extLst>
                <a:ext uri="{FF2B5EF4-FFF2-40B4-BE49-F238E27FC236}">
                  <a16:creationId xmlns:a16="http://schemas.microsoft.com/office/drawing/2014/main" id="{958133B0-226F-5BAD-C0B0-3EA662D04055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9" name="Google Shape;492;p44">
              <a:extLst>
                <a:ext uri="{FF2B5EF4-FFF2-40B4-BE49-F238E27FC236}">
                  <a16:creationId xmlns:a16="http://schemas.microsoft.com/office/drawing/2014/main" id="{3B652324-723F-9623-F508-5B654506A0A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90" name="Google Shape;493;p44">
              <a:extLst>
                <a:ext uri="{FF2B5EF4-FFF2-40B4-BE49-F238E27FC236}">
                  <a16:creationId xmlns:a16="http://schemas.microsoft.com/office/drawing/2014/main" id="{8B92CA49-3587-E9FE-4463-4F206C439F0C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4" name="Google Shape;494;p44">
              <a:extLst>
                <a:ext uri="{FF2B5EF4-FFF2-40B4-BE49-F238E27FC236}">
                  <a16:creationId xmlns:a16="http://schemas.microsoft.com/office/drawing/2014/main" id="{98EBE34B-886E-0504-7391-166045795381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5" name="Google Shape;495;p44">
              <a:extLst>
                <a:ext uri="{FF2B5EF4-FFF2-40B4-BE49-F238E27FC236}">
                  <a16:creationId xmlns:a16="http://schemas.microsoft.com/office/drawing/2014/main" id="{CF548E70-5183-57FA-4AD9-F30E2545328E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406" name="Google Shape;490;p44">
            <a:extLst>
              <a:ext uri="{FF2B5EF4-FFF2-40B4-BE49-F238E27FC236}">
                <a16:creationId xmlns:a16="http://schemas.microsoft.com/office/drawing/2014/main" id="{6F48A66F-698A-3D35-097C-FD080EBD62C2}"/>
              </a:ext>
            </a:extLst>
          </p:cNvPr>
          <p:cNvGrpSpPr/>
          <p:nvPr/>
        </p:nvGrpSpPr>
        <p:grpSpPr>
          <a:xfrm>
            <a:off x="5077938" y="3939303"/>
            <a:ext cx="171184" cy="157253"/>
            <a:chOff x="-62511900" y="4129100"/>
            <a:chExt cx="304050" cy="282000"/>
          </a:xfrm>
        </p:grpSpPr>
        <p:sp>
          <p:nvSpPr>
            <p:cNvPr id="407" name="Google Shape;491;p44">
              <a:extLst>
                <a:ext uri="{FF2B5EF4-FFF2-40B4-BE49-F238E27FC236}">
                  <a16:creationId xmlns:a16="http://schemas.microsoft.com/office/drawing/2014/main" id="{4E14CC40-2A97-EFE1-E1C4-8117C9923250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8" name="Google Shape;492;p44">
              <a:extLst>
                <a:ext uri="{FF2B5EF4-FFF2-40B4-BE49-F238E27FC236}">
                  <a16:creationId xmlns:a16="http://schemas.microsoft.com/office/drawing/2014/main" id="{6082CC28-7854-2137-FEBB-BBB4A8AA993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9" name="Google Shape;493;p44">
              <a:extLst>
                <a:ext uri="{FF2B5EF4-FFF2-40B4-BE49-F238E27FC236}">
                  <a16:creationId xmlns:a16="http://schemas.microsoft.com/office/drawing/2014/main" id="{E3D92113-D620-8D0B-1D46-901D554BA9E6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0" name="Google Shape;494;p44">
              <a:extLst>
                <a:ext uri="{FF2B5EF4-FFF2-40B4-BE49-F238E27FC236}">
                  <a16:creationId xmlns:a16="http://schemas.microsoft.com/office/drawing/2014/main" id="{E7057F83-5840-C5C2-D836-31E2F65007F6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1" name="Google Shape;495;p44">
              <a:extLst>
                <a:ext uri="{FF2B5EF4-FFF2-40B4-BE49-F238E27FC236}">
                  <a16:creationId xmlns:a16="http://schemas.microsoft.com/office/drawing/2014/main" id="{C0333F18-3A89-1876-F71D-35ED3801BEE0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412" name="Google Shape;490;p44">
            <a:extLst>
              <a:ext uri="{FF2B5EF4-FFF2-40B4-BE49-F238E27FC236}">
                <a16:creationId xmlns:a16="http://schemas.microsoft.com/office/drawing/2014/main" id="{5DEA9F39-2B54-C0EE-4415-BAD66E15DEA6}"/>
              </a:ext>
            </a:extLst>
          </p:cNvPr>
          <p:cNvGrpSpPr/>
          <p:nvPr/>
        </p:nvGrpSpPr>
        <p:grpSpPr>
          <a:xfrm>
            <a:off x="1161161" y="3960758"/>
            <a:ext cx="171184" cy="157253"/>
            <a:chOff x="-62511900" y="4129100"/>
            <a:chExt cx="304050" cy="282000"/>
          </a:xfrm>
        </p:grpSpPr>
        <p:sp>
          <p:nvSpPr>
            <p:cNvPr id="413" name="Google Shape;491;p44">
              <a:extLst>
                <a:ext uri="{FF2B5EF4-FFF2-40B4-BE49-F238E27FC236}">
                  <a16:creationId xmlns:a16="http://schemas.microsoft.com/office/drawing/2014/main" id="{401C47CA-CBF4-150E-D1F3-741E2C24B0DA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4" name="Google Shape;492;p44">
              <a:extLst>
                <a:ext uri="{FF2B5EF4-FFF2-40B4-BE49-F238E27FC236}">
                  <a16:creationId xmlns:a16="http://schemas.microsoft.com/office/drawing/2014/main" id="{3BA7A54B-6D51-408C-E56C-2BEF08F3EE65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5" name="Google Shape;493;p44">
              <a:extLst>
                <a:ext uri="{FF2B5EF4-FFF2-40B4-BE49-F238E27FC236}">
                  <a16:creationId xmlns:a16="http://schemas.microsoft.com/office/drawing/2014/main" id="{C6FE06D5-14ED-A0BA-E217-AC24C7E8A9D9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6" name="Google Shape;494;p44">
              <a:extLst>
                <a:ext uri="{FF2B5EF4-FFF2-40B4-BE49-F238E27FC236}">
                  <a16:creationId xmlns:a16="http://schemas.microsoft.com/office/drawing/2014/main" id="{D3B15098-3508-2EF6-A2FA-78BC39254713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7" name="Google Shape;495;p44">
              <a:extLst>
                <a:ext uri="{FF2B5EF4-FFF2-40B4-BE49-F238E27FC236}">
                  <a16:creationId xmlns:a16="http://schemas.microsoft.com/office/drawing/2014/main" id="{4CF5988B-0E77-892A-B9B4-7D54FE817857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418" name="Google Shape;490;p44">
            <a:extLst>
              <a:ext uri="{FF2B5EF4-FFF2-40B4-BE49-F238E27FC236}">
                <a16:creationId xmlns:a16="http://schemas.microsoft.com/office/drawing/2014/main" id="{EA50F92E-B1C0-B43F-9290-E9ADBD62E94E}"/>
              </a:ext>
            </a:extLst>
          </p:cNvPr>
          <p:cNvGrpSpPr/>
          <p:nvPr/>
        </p:nvGrpSpPr>
        <p:grpSpPr>
          <a:xfrm>
            <a:off x="1161161" y="3100500"/>
            <a:ext cx="171184" cy="157253"/>
            <a:chOff x="-62511900" y="4129100"/>
            <a:chExt cx="304050" cy="282000"/>
          </a:xfrm>
        </p:grpSpPr>
        <p:sp>
          <p:nvSpPr>
            <p:cNvPr id="419" name="Google Shape;491;p44">
              <a:extLst>
                <a:ext uri="{FF2B5EF4-FFF2-40B4-BE49-F238E27FC236}">
                  <a16:creationId xmlns:a16="http://schemas.microsoft.com/office/drawing/2014/main" id="{6C7B7AC8-CB9F-D3A2-E8BC-285B390E13A4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0" name="Google Shape;492;p44">
              <a:extLst>
                <a:ext uri="{FF2B5EF4-FFF2-40B4-BE49-F238E27FC236}">
                  <a16:creationId xmlns:a16="http://schemas.microsoft.com/office/drawing/2014/main" id="{FDCBAE70-74BE-64C7-C917-EFC2C49412F9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1" name="Google Shape;493;p44">
              <a:extLst>
                <a:ext uri="{FF2B5EF4-FFF2-40B4-BE49-F238E27FC236}">
                  <a16:creationId xmlns:a16="http://schemas.microsoft.com/office/drawing/2014/main" id="{12FF7CD0-57F2-1275-24F6-402909A9463F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2" name="Google Shape;494;p44">
              <a:extLst>
                <a:ext uri="{FF2B5EF4-FFF2-40B4-BE49-F238E27FC236}">
                  <a16:creationId xmlns:a16="http://schemas.microsoft.com/office/drawing/2014/main" id="{73DEC501-4476-E524-4B21-B4ADE6DAC92C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3" name="Google Shape;495;p44">
              <a:extLst>
                <a:ext uri="{FF2B5EF4-FFF2-40B4-BE49-F238E27FC236}">
                  <a16:creationId xmlns:a16="http://schemas.microsoft.com/office/drawing/2014/main" id="{5064D19D-C97E-EE81-561B-323AF8995967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24" name="Google Shape;175;p28">
            <a:extLst>
              <a:ext uri="{FF2B5EF4-FFF2-40B4-BE49-F238E27FC236}">
                <a16:creationId xmlns:a16="http://schemas.microsoft.com/office/drawing/2014/main" id="{3DC72946-9536-E32F-44E9-1CCF2B574A54}"/>
              </a:ext>
            </a:extLst>
          </p:cNvPr>
          <p:cNvSpPr txBox="1"/>
          <p:nvPr/>
        </p:nvSpPr>
        <p:spPr>
          <a:xfrm>
            <a:off x="1412361" y="2056235"/>
            <a:ext cx="3544434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Budgeting and Spending Limit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175;p28">
            <a:extLst>
              <a:ext uri="{FF2B5EF4-FFF2-40B4-BE49-F238E27FC236}">
                <a16:creationId xmlns:a16="http://schemas.microsoft.com/office/drawing/2014/main" id="{93710703-538E-9580-2BFA-1146B1C0E180}"/>
              </a:ext>
            </a:extLst>
          </p:cNvPr>
          <p:cNvSpPr txBox="1"/>
          <p:nvPr/>
        </p:nvSpPr>
        <p:spPr>
          <a:xfrm>
            <a:off x="1412360" y="2978869"/>
            <a:ext cx="2945243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 Loan Tracking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175;p28">
            <a:extLst>
              <a:ext uri="{FF2B5EF4-FFF2-40B4-BE49-F238E27FC236}">
                <a16:creationId xmlns:a16="http://schemas.microsoft.com/office/drawing/2014/main" id="{F6872579-520A-D72A-01AF-4A216D85F3D5}"/>
              </a:ext>
            </a:extLst>
          </p:cNvPr>
          <p:cNvSpPr txBox="1"/>
          <p:nvPr/>
        </p:nvSpPr>
        <p:spPr>
          <a:xfrm>
            <a:off x="1440844" y="3839089"/>
            <a:ext cx="283668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Tax Deduction Insights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175;p28">
            <a:extLst>
              <a:ext uri="{FF2B5EF4-FFF2-40B4-BE49-F238E27FC236}">
                <a16:creationId xmlns:a16="http://schemas.microsoft.com/office/drawing/2014/main" id="{27701B3D-84F4-BF7C-E15E-7116DFE003F2}"/>
              </a:ext>
            </a:extLst>
          </p:cNvPr>
          <p:cNvSpPr txBox="1"/>
          <p:nvPr/>
        </p:nvSpPr>
        <p:spPr>
          <a:xfrm>
            <a:off x="5418325" y="1092387"/>
            <a:ext cx="3934902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Forecasting and Budgeting Tools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175;p28">
            <a:extLst>
              <a:ext uri="{FF2B5EF4-FFF2-40B4-BE49-F238E27FC236}">
                <a16:creationId xmlns:a16="http://schemas.microsoft.com/office/drawing/2014/main" id="{412158A9-D00E-9C34-6D35-C636F9790607}"/>
              </a:ext>
            </a:extLst>
          </p:cNvPr>
          <p:cNvSpPr txBox="1"/>
          <p:nvPr/>
        </p:nvSpPr>
        <p:spPr>
          <a:xfrm>
            <a:off x="5418530" y="2056235"/>
            <a:ext cx="312103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Family Expense Pooling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175;p28">
            <a:extLst>
              <a:ext uri="{FF2B5EF4-FFF2-40B4-BE49-F238E27FC236}">
                <a16:creationId xmlns:a16="http://schemas.microsoft.com/office/drawing/2014/main" id="{96DE7837-BD6F-F94E-278A-24215704653B}"/>
              </a:ext>
            </a:extLst>
          </p:cNvPr>
          <p:cNvSpPr txBox="1"/>
          <p:nvPr/>
        </p:nvSpPr>
        <p:spPr>
          <a:xfrm>
            <a:off x="5418288" y="2978868"/>
            <a:ext cx="2958545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Education Fund Tracker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175;p28">
            <a:extLst>
              <a:ext uri="{FF2B5EF4-FFF2-40B4-BE49-F238E27FC236}">
                <a16:creationId xmlns:a16="http://schemas.microsoft.com/office/drawing/2014/main" id="{B5F6085A-F8A9-2C81-5B4E-80B0ACC7F93C}"/>
              </a:ext>
            </a:extLst>
          </p:cNvPr>
          <p:cNvSpPr txBox="1"/>
          <p:nvPr/>
        </p:nvSpPr>
        <p:spPr>
          <a:xfrm>
            <a:off x="5406878" y="3817672"/>
            <a:ext cx="296995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Investment Opportunities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8D72-9747-0F21-F18A-C474B1F612E8}"/>
              </a:ext>
            </a:extLst>
          </p:cNvPr>
          <p:cNvSpPr txBox="1"/>
          <p:nvPr/>
        </p:nvSpPr>
        <p:spPr>
          <a:xfrm>
            <a:off x="-60591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2B53520-7AB4-1672-17A2-C185B2DC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0" y="1288576"/>
            <a:ext cx="1624237" cy="32305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3E4CDD2-5A4E-7AA2-325F-2E909385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85" y="1242973"/>
            <a:ext cx="1627632" cy="3241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B675A44-B9D9-CFF2-C270-DEAAC21E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08" y="1277845"/>
            <a:ext cx="1627632" cy="3241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F4B6E3F8-DFFB-BF8E-00D8-DECAC12B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16" y="1282126"/>
            <a:ext cx="1625481" cy="323697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D8927BB-7B6A-2DBE-3937-47CE2B2DD5E9}"/>
              </a:ext>
            </a:extLst>
          </p:cNvPr>
          <p:cNvSpPr/>
          <p:nvPr/>
        </p:nvSpPr>
        <p:spPr>
          <a:xfrm>
            <a:off x="1977735" y="2828731"/>
            <a:ext cx="509743" cy="697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4A00C99-A21D-C54F-BC78-3B3422533358}"/>
              </a:ext>
            </a:extLst>
          </p:cNvPr>
          <p:cNvSpPr/>
          <p:nvPr/>
        </p:nvSpPr>
        <p:spPr>
          <a:xfrm>
            <a:off x="4380514" y="2828731"/>
            <a:ext cx="509743" cy="697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17224F-A2D3-884C-E720-CAE1C237C664}"/>
              </a:ext>
            </a:extLst>
          </p:cNvPr>
          <p:cNvSpPr/>
          <p:nvPr/>
        </p:nvSpPr>
        <p:spPr>
          <a:xfrm>
            <a:off x="6720746" y="2828731"/>
            <a:ext cx="509743" cy="697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616FF03-FB53-EC8A-1A98-6BECCF0A1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3968" y="2410293"/>
            <a:ext cx="323803" cy="323803"/>
          </a:xfrm>
          <a:prstGeom prst="rect">
            <a:avLst/>
          </a:prstGeom>
        </p:spPr>
      </p:pic>
      <p:sp>
        <p:nvSpPr>
          <p:cNvPr id="13" name="Google Shape;382;p37">
            <a:extLst>
              <a:ext uri="{FF2B5EF4-FFF2-40B4-BE49-F238E27FC236}">
                <a16:creationId xmlns:a16="http://schemas.microsoft.com/office/drawing/2014/main" id="{4162A639-9D1E-7367-A95B-56659539C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942" y="-51178"/>
            <a:ext cx="6997982" cy="7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itchFamily="2" charset="77"/>
              </a:rPr>
              <a:t>STORYBOARD</a:t>
            </a:r>
            <a:endParaRPr dirty="0">
              <a:solidFill>
                <a:schemeClr val="dk1"/>
              </a:solidFill>
              <a:latin typeface="Montserrat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AD69A3-FBB2-71A9-7AD3-BB2867493630}"/>
              </a:ext>
            </a:extLst>
          </p:cNvPr>
          <p:cNvSpPr/>
          <p:nvPr/>
        </p:nvSpPr>
        <p:spPr>
          <a:xfrm>
            <a:off x="0" y="625226"/>
            <a:ext cx="9144000" cy="4380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John logs into Dollar Tracker, selects his profile and links his bank account.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B8DB4-84E7-A570-29D4-515E34AA4FC6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42127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BCAB37C-CE50-4373-BC79-265AFE94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61" y="1367740"/>
            <a:ext cx="1445515" cy="28803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B4C53-7A1B-494B-398A-2D8E901C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86" y="1367740"/>
            <a:ext cx="1449959" cy="28803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A92BDEE-1451-2720-EEDD-838CE74A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77" y="1392750"/>
            <a:ext cx="1445514" cy="28803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03AC0D3-4630-2A7D-9BF3-30C3A3B2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3" y="1392750"/>
            <a:ext cx="1451110" cy="288264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D7E38D3-3DE0-9BE6-8195-FD60D82E9994}"/>
              </a:ext>
            </a:extLst>
          </p:cNvPr>
          <p:cNvSpPr/>
          <p:nvPr/>
        </p:nvSpPr>
        <p:spPr>
          <a:xfrm>
            <a:off x="1655296" y="2792826"/>
            <a:ext cx="228800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CB90928-93E2-6059-89C7-C78E8669F451}"/>
              </a:ext>
            </a:extLst>
          </p:cNvPr>
          <p:cNvSpPr/>
          <p:nvPr/>
        </p:nvSpPr>
        <p:spPr>
          <a:xfrm>
            <a:off x="3448881" y="2769966"/>
            <a:ext cx="22461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245B8AB-10C4-565B-0E23-8712F22322BC}"/>
              </a:ext>
            </a:extLst>
          </p:cNvPr>
          <p:cNvSpPr/>
          <p:nvPr/>
        </p:nvSpPr>
        <p:spPr>
          <a:xfrm>
            <a:off x="5281337" y="2769966"/>
            <a:ext cx="24778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382;p37">
            <a:extLst>
              <a:ext uri="{FF2B5EF4-FFF2-40B4-BE49-F238E27FC236}">
                <a16:creationId xmlns:a16="http://schemas.microsoft.com/office/drawing/2014/main" id="{15FA7E8D-C280-CA29-7F91-8D6F577D4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009" y="-80714"/>
            <a:ext cx="6997982" cy="7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itchFamily="2" charset="77"/>
              </a:rPr>
              <a:t>STORYBOARD</a:t>
            </a:r>
            <a:endParaRPr dirty="0">
              <a:solidFill>
                <a:schemeClr val="dk1"/>
              </a:solidFill>
              <a:latin typeface="Montserra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3D873-D5B8-D3CA-84B3-019166CB6643}"/>
              </a:ext>
            </a:extLst>
          </p:cNvPr>
          <p:cNvSpPr/>
          <p:nvPr/>
        </p:nvSpPr>
        <p:spPr>
          <a:xfrm>
            <a:off x="0" y="625226"/>
            <a:ext cx="9144000" cy="43808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John checks his savings summary, tracks multiple goals under one platform and checks his goal summary at that moment. 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CA2AC33-8130-0025-DDE6-3768489831A9}"/>
              </a:ext>
            </a:extLst>
          </p:cNvPr>
          <p:cNvSpPr/>
          <p:nvPr/>
        </p:nvSpPr>
        <p:spPr>
          <a:xfrm>
            <a:off x="7166910" y="2750018"/>
            <a:ext cx="24778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62D62FD0-E1D6-6FF0-604D-786219071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61" y="1404277"/>
            <a:ext cx="1453896" cy="2868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C2ECA0-9180-4624-A2B8-2F56181220E9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275460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2;p37">
            <a:extLst>
              <a:ext uri="{FF2B5EF4-FFF2-40B4-BE49-F238E27FC236}">
                <a16:creationId xmlns:a16="http://schemas.microsoft.com/office/drawing/2014/main" id="{57E8189B-7D7B-2F82-091B-36D00DC7A2AE}"/>
              </a:ext>
            </a:extLst>
          </p:cNvPr>
          <p:cNvSpPr txBox="1">
            <a:spLocks/>
          </p:cNvSpPr>
          <p:nvPr/>
        </p:nvSpPr>
        <p:spPr>
          <a:xfrm>
            <a:off x="1073009" y="61993"/>
            <a:ext cx="6997982" cy="7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PRODUCT ROADMAP</a:t>
            </a:r>
          </a:p>
        </p:txBody>
      </p:sp>
      <p:pic>
        <p:nvPicPr>
          <p:cNvPr id="19" name="Picture 18" descr="A winding road with white markings&#10;&#10;Description automatically generated">
            <a:extLst>
              <a:ext uri="{FF2B5EF4-FFF2-40B4-BE49-F238E27FC236}">
                <a16:creationId xmlns:a16="http://schemas.microsoft.com/office/drawing/2014/main" id="{78F75110-01FA-51CC-A63E-33AB98E8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0" y="888816"/>
            <a:ext cx="5848673" cy="3727095"/>
          </a:xfrm>
          <a:prstGeom prst="rect">
            <a:avLst/>
          </a:prstGeom>
        </p:spPr>
      </p:pic>
      <p:pic>
        <p:nvPicPr>
          <p:cNvPr id="3078" name="Picture 6" descr="White Location Icon Images – Browse 272,314 Stock Photos, Vectors, and  Video | Adobe Stock">
            <a:extLst>
              <a:ext uri="{FF2B5EF4-FFF2-40B4-BE49-F238E27FC236}">
                <a16:creationId xmlns:a16="http://schemas.microsoft.com/office/drawing/2014/main" id="{45ABE5E0-302F-7E74-3E20-172B8FEA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39" y="3742841"/>
            <a:ext cx="785085" cy="7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ite Location Icon Images – Browse 272,314 Stock Photos, Vectors, and  Video | Adobe Stock">
            <a:extLst>
              <a:ext uri="{FF2B5EF4-FFF2-40B4-BE49-F238E27FC236}">
                <a16:creationId xmlns:a16="http://schemas.microsoft.com/office/drawing/2014/main" id="{211CB63A-0474-C098-E188-B98F1CCE4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91" y="2359820"/>
            <a:ext cx="785085" cy="7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White Location Icon Images – Browse 272,314 Stock Photos, Vectors, and  Video | Adobe Stock">
            <a:extLst>
              <a:ext uri="{FF2B5EF4-FFF2-40B4-BE49-F238E27FC236}">
                <a16:creationId xmlns:a16="http://schemas.microsoft.com/office/drawing/2014/main" id="{64975268-F285-25A7-D15D-1C91FE7C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78" y="1659814"/>
            <a:ext cx="785085" cy="7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hite Location Icon Images – Browse 272,314 Stock Photos, Vectors, and  Video | Adobe Stock">
            <a:extLst>
              <a:ext uri="{FF2B5EF4-FFF2-40B4-BE49-F238E27FC236}">
                <a16:creationId xmlns:a16="http://schemas.microsoft.com/office/drawing/2014/main" id="{BF5904D2-4C2F-0790-3FCD-AAF41CF4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34" y="1228322"/>
            <a:ext cx="547442" cy="54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75;p28">
            <a:extLst>
              <a:ext uri="{FF2B5EF4-FFF2-40B4-BE49-F238E27FC236}">
                <a16:creationId xmlns:a16="http://schemas.microsoft.com/office/drawing/2014/main" id="{0EF7FBFB-95CA-5D2E-10D8-4DA402B5A228}"/>
              </a:ext>
            </a:extLst>
          </p:cNvPr>
          <p:cNvSpPr txBox="1"/>
          <p:nvPr/>
        </p:nvSpPr>
        <p:spPr>
          <a:xfrm>
            <a:off x="0" y="2850319"/>
            <a:ext cx="191137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QUARTER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Onboarding Optimization</a:t>
            </a:r>
            <a:b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 Modernization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 Access Features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4CB583A-6C4D-6096-13AD-B602FFD93CE4}"/>
              </a:ext>
            </a:extLst>
          </p:cNvPr>
          <p:cNvCxnSpPr>
            <a:endCxn id="3078" idx="0"/>
          </p:cNvCxnSpPr>
          <p:nvPr/>
        </p:nvCxnSpPr>
        <p:spPr>
          <a:xfrm>
            <a:off x="1813302" y="3378631"/>
            <a:ext cx="517980" cy="3642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5;p28">
            <a:extLst>
              <a:ext uri="{FF2B5EF4-FFF2-40B4-BE49-F238E27FC236}">
                <a16:creationId xmlns:a16="http://schemas.microsoft.com/office/drawing/2014/main" id="{193A43FA-5F95-D953-9016-7F3A36110964}"/>
              </a:ext>
            </a:extLst>
          </p:cNvPr>
          <p:cNvSpPr txBox="1"/>
          <p:nvPr/>
        </p:nvSpPr>
        <p:spPr>
          <a:xfrm>
            <a:off x="5977909" y="3114475"/>
            <a:ext cx="271664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QUARTER 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Budgeting Module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Third-Party Integration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Improvement of Expense Categories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75;p28">
            <a:extLst>
              <a:ext uri="{FF2B5EF4-FFF2-40B4-BE49-F238E27FC236}">
                <a16:creationId xmlns:a16="http://schemas.microsoft.com/office/drawing/2014/main" id="{50732CB9-83B2-4225-B37D-25EABADD288F}"/>
              </a:ext>
            </a:extLst>
          </p:cNvPr>
          <p:cNvSpPr txBox="1"/>
          <p:nvPr/>
        </p:nvSpPr>
        <p:spPr>
          <a:xfrm>
            <a:off x="159781" y="782061"/>
            <a:ext cx="2499387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QUARTER 3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Optimizing Performance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Multiple-Factor Verification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Data Protection and Restoration</a:t>
            </a:r>
            <a:endParaRPr sz="10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1F4AF37-57D4-B886-3148-2F6F145E2883}"/>
              </a:ext>
            </a:extLst>
          </p:cNvPr>
          <p:cNvCxnSpPr>
            <a:stCxn id="21" idx="1"/>
            <a:endCxn id="41" idx="2"/>
          </p:cNvCxnSpPr>
          <p:nvPr/>
        </p:nvCxnSpPr>
        <p:spPr>
          <a:xfrm rot="10800000">
            <a:off x="1409476" y="1674583"/>
            <a:ext cx="501903" cy="37777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75;p28">
            <a:extLst>
              <a:ext uri="{FF2B5EF4-FFF2-40B4-BE49-F238E27FC236}">
                <a16:creationId xmlns:a16="http://schemas.microsoft.com/office/drawing/2014/main" id="{EEB60573-FBCC-E343-09BC-BF37603AF38D}"/>
              </a:ext>
            </a:extLst>
          </p:cNvPr>
          <p:cNvSpPr txBox="1"/>
          <p:nvPr/>
        </p:nvSpPr>
        <p:spPr>
          <a:xfrm>
            <a:off x="5900821" y="1714884"/>
            <a:ext cx="271664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QUARTER 4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 for Advanced Analytics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User Feedback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Chat Support for App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E6305311-12A3-73D2-E8A3-5DAB5CC7E3EA}"/>
              </a:ext>
            </a:extLst>
          </p:cNvPr>
          <p:cNvCxnSpPr/>
          <p:nvPr/>
        </p:nvCxnSpPr>
        <p:spPr>
          <a:xfrm>
            <a:off x="5549684" y="1492478"/>
            <a:ext cx="517980" cy="3642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AA62972-F93F-1744-3117-198C1DC05A6F}"/>
              </a:ext>
            </a:extLst>
          </p:cNvPr>
          <p:cNvCxnSpPr/>
          <p:nvPr/>
        </p:nvCxnSpPr>
        <p:spPr>
          <a:xfrm>
            <a:off x="5549684" y="2746328"/>
            <a:ext cx="517980" cy="3642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870097-0D47-4D45-0B45-04D31A0C4437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82;p37">
            <a:extLst>
              <a:ext uri="{FF2B5EF4-FFF2-40B4-BE49-F238E27FC236}">
                <a16:creationId xmlns:a16="http://schemas.microsoft.com/office/drawing/2014/main" id="{AE353CB7-9D11-65D1-4459-23D6AF6A9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009" y="138742"/>
            <a:ext cx="6997982" cy="7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itchFamily="2" charset="77"/>
              </a:rPr>
              <a:t>PRODUCT FEATURES</a:t>
            </a:r>
            <a:endParaRPr dirty="0">
              <a:solidFill>
                <a:schemeClr val="dk1"/>
              </a:solidFill>
              <a:latin typeface="Montserrat" pitchFamily="2" charset="77"/>
            </a:endParaRPr>
          </a:p>
        </p:txBody>
      </p:sp>
      <p:grpSp>
        <p:nvGrpSpPr>
          <p:cNvPr id="2" name="Google Shape;4180;p79">
            <a:extLst>
              <a:ext uri="{FF2B5EF4-FFF2-40B4-BE49-F238E27FC236}">
                <a16:creationId xmlns:a16="http://schemas.microsoft.com/office/drawing/2014/main" id="{519C63F0-4D51-48F7-11EA-5E7C116C2C35}"/>
              </a:ext>
            </a:extLst>
          </p:cNvPr>
          <p:cNvGrpSpPr/>
          <p:nvPr/>
        </p:nvGrpSpPr>
        <p:grpSpPr>
          <a:xfrm>
            <a:off x="1474842" y="1152144"/>
            <a:ext cx="6334133" cy="3666745"/>
            <a:chOff x="634175" y="2859155"/>
            <a:chExt cx="3481962" cy="1740741"/>
          </a:xfrm>
          <a:solidFill>
            <a:srgbClr val="294A4B"/>
          </a:solidFill>
        </p:grpSpPr>
        <p:cxnSp>
          <p:nvCxnSpPr>
            <p:cNvPr id="3" name="Google Shape;4181;p79">
              <a:extLst>
                <a:ext uri="{FF2B5EF4-FFF2-40B4-BE49-F238E27FC236}">
                  <a16:creationId xmlns:a16="http://schemas.microsoft.com/office/drawing/2014/main" id="{1728CA39-6C2B-6922-EC4F-1BE833F900D0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1136672" y="3577876"/>
              <a:ext cx="591390" cy="188548"/>
            </a:xfrm>
            <a:prstGeom prst="straightConnector1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4184;p79">
              <a:extLst>
                <a:ext uri="{FF2B5EF4-FFF2-40B4-BE49-F238E27FC236}">
                  <a16:creationId xmlns:a16="http://schemas.microsoft.com/office/drawing/2014/main" id="{9EE369B3-D63A-3EE1-3DAA-83617478FA18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V="1">
              <a:off x="1728062" y="3577875"/>
              <a:ext cx="627886" cy="188549"/>
            </a:xfrm>
            <a:prstGeom prst="straightConnector1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186;p79">
              <a:extLst>
                <a:ext uri="{FF2B5EF4-FFF2-40B4-BE49-F238E27FC236}">
                  <a16:creationId xmlns:a16="http://schemas.microsoft.com/office/drawing/2014/main" id="{7D66DE46-EBFA-ECF7-1032-D0C8C3C1F815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>
              <a:off x="2355948" y="3577875"/>
              <a:ext cx="722711" cy="220091"/>
            </a:xfrm>
            <a:prstGeom prst="straightConnector1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4188;p79">
              <a:extLst>
                <a:ext uri="{FF2B5EF4-FFF2-40B4-BE49-F238E27FC236}">
                  <a16:creationId xmlns:a16="http://schemas.microsoft.com/office/drawing/2014/main" id="{90DBC484-D74D-845C-9771-6D54DD9EF0BF}"/>
                </a:ext>
              </a:extLst>
            </p:cNvPr>
            <p:cNvCxnSpPr>
              <a:cxnSpLocks/>
              <a:stCxn id="10" idx="0"/>
              <a:endCxn id="7" idx="4"/>
            </p:cNvCxnSpPr>
            <p:nvPr/>
          </p:nvCxnSpPr>
          <p:spPr>
            <a:xfrm flipV="1">
              <a:off x="3078659" y="3577875"/>
              <a:ext cx="515772" cy="220091"/>
            </a:xfrm>
            <a:prstGeom prst="straightConnector1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189;p79">
              <a:extLst>
                <a:ext uri="{FF2B5EF4-FFF2-40B4-BE49-F238E27FC236}">
                  <a16:creationId xmlns:a16="http://schemas.microsoft.com/office/drawing/2014/main" id="{A852A569-CFD9-B6C0-7BB2-6DDB3A38DB50}"/>
                </a:ext>
              </a:extLst>
            </p:cNvPr>
            <p:cNvSpPr/>
            <p:nvPr/>
          </p:nvSpPr>
          <p:spPr>
            <a:xfrm>
              <a:off x="3072725" y="2859155"/>
              <a:ext cx="1043412" cy="718720"/>
            </a:xfrm>
            <a:prstGeom prst="ellipse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 dirty="0">
                  <a:solidFill>
                    <a:schemeClr val="tx1"/>
                  </a:solidFill>
                  <a:latin typeface="Montserrat" pitchFamily="2" charset="77"/>
                  <a:ea typeface="Calibri"/>
                  <a:cs typeface="Calibri"/>
                  <a:sym typeface="Calibri"/>
                </a:rPr>
                <a:t>Customizable Spending Categories</a:t>
              </a:r>
              <a:endParaRPr sz="1300" b="1" i="0" u="none" strike="noStrike" cap="none" dirty="0">
                <a:solidFill>
                  <a:schemeClr val="tx1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85;p79">
              <a:extLst>
                <a:ext uri="{FF2B5EF4-FFF2-40B4-BE49-F238E27FC236}">
                  <a16:creationId xmlns:a16="http://schemas.microsoft.com/office/drawing/2014/main" id="{39955ADB-288B-7964-72F9-401659B8FD49}"/>
                </a:ext>
              </a:extLst>
            </p:cNvPr>
            <p:cNvSpPr/>
            <p:nvPr/>
          </p:nvSpPr>
          <p:spPr>
            <a:xfrm>
              <a:off x="1912352" y="2859155"/>
              <a:ext cx="887191" cy="718720"/>
            </a:xfrm>
            <a:prstGeom prst="ellipse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Montserrat" pitchFamily="2" charset="77"/>
                  <a:ea typeface="Calibri"/>
                  <a:cs typeface="Calibri"/>
                  <a:sym typeface="Calibri"/>
                </a:rPr>
                <a:t>Setting Financial Goals</a:t>
              </a:r>
              <a:endParaRPr sz="1400" b="1" i="0" u="none" strike="noStrike" cap="none" dirty="0">
                <a:solidFill>
                  <a:schemeClr val="tx1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82;p79">
              <a:extLst>
                <a:ext uri="{FF2B5EF4-FFF2-40B4-BE49-F238E27FC236}">
                  <a16:creationId xmlns:a16="http://schemas.microsoft.com/office/drawing/2014/main" id="{E091A57A-DFBD-427B-A5E5-516022E55659}"/>
                </a:ext>
              </a:extLst>
            </p:cNvPr>
            <p:cNvSpPr/>
            <p:nvPr/>
          </p:nvSpPr>
          <p:spPr>
            <a:xfrm>
              <a:off x="634175" y="2859155"/>
              <a:ext cx="1004994" cy="718721"/>
            </a:xfrm>
            <a:prstGeom prst="ellipse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 dirty="0">
                  <a:solidFill>
                    <a:schemeClr val="tx1"/>
                  </a:solidFill>
                  <a:latin typeface="Montserrat" pitchFamily="2" charset="77"/>
                  <a:ea typeface="Calibri"/>
                  <a:cs typeface="Calibri"/>
                  <a:sym typeface="Calibri"/>
                </a:rPr>
                <a:t>Collaborative Expense Sharing</a:t>
              </a:r>
              <a:endParaRPr sz="1300" b="1" i="0" u="none" strike="noStrike" cap="none" dirty="0">
                <a:solidFill>
                  <a:schemeClr val="tx1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87;p79">
              <a:extLst>
                <a:ext uri="{FF2B5EF4-FFF2-40B4-BE49-F238E27FC236}">
                  <a16:creationId xmlns:a16="http://schemas.microsoft.com/office/drawing/2014/main" id="{6AA6473D-BF60-2FF8-6F01-B4864FBE4D7F}"/>
                </a:ext>
              </a:extLst>
            </p:cNvPr>
            <p:cNvSpPr/>
            <p:nvPr/>
          </p:nvSpPr>
          <p:spPr>
            <a:xfrm>
              <a:off x="2599132" y="3797966"/>
              <a:ext cx="959054" cy="801930"/>
            </a:xfrm>
            <a:prstGeom prst="ellipse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Montserrat" pitchFamily="2" charset="77"/>
                  <a:ea typeface="Calibri"/>
                  <a:cs typeface="Calibri"/>
                  <a:sym typeface="Calibri"/>
                </a:rPr>
                <a:t>College Fund Tracking</a:t>
              </a:r>
              <a:endParaRPr sz="1400" b="1" i="0" u="none" strike="noStrike" cap="none" dirty="0">
                <a:solidFill>
                  <a:schemeClr val="tx1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83;p79">
              <a:extLst>
                <a:ext uri="{FF2B5EF4-FFF2-40B4-BE49-F238E27FC236}">
                  <a16:creationId xmlns:a16="http://schemas.microsoft.com/office/drawing/2014/main" id="{70044AF1-E416-C20F-63BA-696F10F87C7A}"/>
                </a:ext>
              </a:extLst>
            </p:cNvPr>
            <p:cNvSpPr/>
            <p:nvPr/>
          </p:nvSpPr>
          <p:spPr>
            <a:xfrm>
              <a:off x="1225565" y="3766424"/>
              <a:ext cx="1004994" cy="833472"/>
            </a:xfrm>
            <a:prstGeom prst="ellipse">
              <a:avLst/>
            </a:prstGeom>
            <a:grpFill/>
            <a:ln w="1905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Montserrat" pitchFamily="2" charset="77"/>
                  <a:ea typeface="Calibri"/>
                  <a:cs typeface="Calibri"/>
                  <a:sym typeface="Calibri"/>
                </a:rPr>
                <a:t>Automated Transaction Import</a:t>
              </a:r>
              <a:endParaRPr sz="1400" b="1" i="0" u="none" strike="noStrike" cap="none" dirty="0">
                <a:solidFill>
                  <a:schemeClr val="tx1"/>
                </a:solidFill>
                <a:latin typeface="Montserrat" pitchFamily="2" charset="77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870CEE-8A28-28B2-6347-5D0DC1170804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400896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2;p37">
            <a:extLst>
              <a:ext uri="{FF2B5EF4-FFF2-40B4-BE49-F238E27FC236}">
                <a16:creationId xmlns:a16="http://schemas.microsoft.com/office/drawing/2014/main" id="{0B455ABB-EF7A-512D-39AD-3434BC8EED66}"/>
              </a:ext>
            </a:extLst>
          </p:cNvPr>
          <p:cNvSpPr txBox="1">
            <a:spLocks/>
          </p:cNvSpPr>
          <p:nvPr/>
        </p:nvSpPr>
        <p:spPr>
          <a:xfrm>
            <a:off x="478038" y="194511"/>
            <a:ext cx="7921701" cy="7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MVP FEATURES - LAUNCH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376E92-E439-E8F2-C003-C174652B0FB2}"/>
              </a:ext>
            </a:extLst>
          </p:cNvPr>
          <p:cNvSpPr/>
          <p:nvPr/>
        </p:nvSpPr>
        <p:spPr>
          <a:xfrm>
            <a:off x="-1" y="1226974"/>
            <a:ext cx="1851950" cy="39165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Real-time Expense Tracking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4B160-2A42-67D3-AAC9-FE42471E9585}"/>
              </a:ext>
            </a:extLst>
          </p:cNvPr>
          <p:cNvSpPr/>
          <p:nvPr/>
        </p:nvSpPr>
        <p:spPr>
          <a:xfrm>
            <a:off x="1851948" y="1226972"/>
            <a:ext cx="1689905" cy="391652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User Onboarding and Tutorials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D17F54-97A8-B03D-C4DE-BF99EC1B6EF8}"/>
              </a:ext>
            </a:extLst>
          </p:cNvPr>
          <p:cNvSpPr/>
          <p:nvPr/>
        </p:nvSpPr>
        <p:spPr>
          <a:xfrm>
            <a:off x="3541852" y="1226972"/>
            <a:ext cx="1898248" cy="391652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Education Fund </a:t>
            </a:r>
          </a:p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Tracker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B4C9EB-5457-55DD-FBCA-5EB2213714CF}"/>
              </a:ext>
            </a:extLst>
          </p:cNvPr>
          <p:cNvSpPr/>
          <p:nvPr/>
        </p:nvSpPr>
        <p:spPr>
          <a:xfrm>
            <a:off x="5440101" y="1226972"/>
            <a:ext cx="1851950" cy="39165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Basic Expense Analytics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99FC4-5CC6-8151-5764-A1AF74585EF9}"/>
              </a:ext>
            </a:extLst>
          </p:cNvPr>
          <p:cNvSpPr/>
          <p:nvPr/>
        </p:nvSpPr>
        <p:spPr>
          <a:xfrm>
            <a:off x="7292052" y="1226972"/>
            <a:ext cx="1851948" cy="3916528"/>
          </a:xfrm>
          <a:prstGeom prst="rect">
            <a:avLst/>
          </a:prstGeom>
          <a:solidFill>
            <a:srgbClr val="F1E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pitchFamily="2" charset="77"/>
              </a:rPr>
              <a:t>Future Expense Tracking</a:t>
            </a: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C214293-EAC7-BA37-35D9-CAEDFCF973E4}"/>
              </a:ext>
            </a:extLst>
          </p:cNvPr>
          <p:cNvSpPr/>
          <p:nvPr/>
        </p:nvSpPr>
        <p:spPr>
          <a:xfrm rot="5400000">
            <a:off x="1770920" y="1678380"/>
            <a:ext cx="486137" cy="34724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1264D37E-24F7-0A31-1806-2D6241753772}"/>
              </a:ext>
            </a:extLst>
          </p:cNvPr>
          <p:cNvSpPr/>
          <p:nvPr/>
        </p:nvSpPr>
        <p:spPr>
          <a:xfrm rot="5400000">
            <a:off x="3472400" y="1678380"/>
            <a:ext cx="486137" cy="347241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EF462F9F-96E2-95CC-1BDE-EFD98728E1C0}"/>
              </a:ext>
            </a:extLst>
          </p:cNvPr>
          <p:cNvSpPr/>
          <p:nvPr/>
        </p:nvSpPr>
        <p:spPr>
          <a:xfrm rot="5400000">
            <a:off x="5370652" y="1678379"/>
            <a:ext cx="486137" cy="347241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FB2E7FE0-D053-76D0-44AE-AF89069FCB51}"/>
              </a:ext>
            </a:extLst>
          </p:cNvPr>
          <p:cNvSpPr/>
          <p:nvPr/>
        </p:nvSpPr>
        <p:spPr>
          <a:xfrm rot="5400000">
            <a:off x="7222603" y="1678378"/>
            <a:ext cx="486137" cy="347241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4D63B1-8FBA-5E5A-E7C6-C3888ED7BD61}"/>
              </a:ext>
            </a:extLst>
          </p:cNvPr>
          <p:cNvSpPr/>
          <p:nvPr/>
        </p:nvSpPr>
        <p:spPr>
          <a:xfrm>
            <a:off x="8399739" y="0"/>
            <a:ext cx="744261" cy="1226967"/>
          </a:xfrm>
          <a:prstGeom prst="rect">
            <a:avLst/>
          </a:prstGeom>
          <a:solidFill>
            <a:srgbClr val="294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1F73AB-0DAD-7B18-343D-9242EBEEBCE6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7">
            <a:extLst>
              <a:ext uri="{FF2B5EF4-FFF2-40B4-BE49-F238E27FC236}">
                <a16:creationId xmlns:a16="http://schemas.microsoft.com/office/drawing/2014/main" id="{226EECAA-4B14-EAFD-3C25-A49AF70424C1}"/>
              </a:ext>
            </a:extLst>
          </p:cNvPr>
          <p:cNvSpPr txBox="1">
            <a:spLocks/>
          </p:cNvSpPr>
          <p:nvPr/>
        </p:nvSpPr>
        <p:spPr>
          <a:xfrm>
            <a:off x="1083973" y="206085"/>
            <a:ext cx="6976053" cy="7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3500" dirty="0">
                <a:latin typeface="Montserrat" pitchFamily="2" charset="77"/>
              </a:rPr>
              <a:t>KEY METRICS</a:t>
            </a:r>
          </a:p>
        </p:txBody>
      </p:sp>
      <p:grpSp>
        <p:nvGrpSpPr>
          <p:cNvPr id="13" name="Google Shape;4318;p79">
            <a:extLst>
              <a:ext uri="{FF2B5EF4-FFF2-40B4-BE49-F238E27FC236}">
                <a16:creationId xmlns:a16="http://schemas.microsoft.com/office/drawing/2014/main" id="{AB4A40B7-DA9F-03AC-9B50-0C2E228F57FA}"/>
              </a:ext>
            </a:extLst>
          </p:cNvPr>
          <p:cNvGrpSpPr/>
          <p:nvPr/>
        </p:nvGrpSpPr>
        <p:grpSpPr>
          <a:xfrm>
            <a:off x="1539891" y="1086980"/>
            <a:ext cx="3853003" cy="1866680"/>
            <a:chOff x="6901777" y="3710194"/>
            <a:chExt cx="1317562" cy="677381"/>
          </a:xfrm>
          <a:solidFill>
            <a:schemeClr val="bg2">
              <a:lumMod val="20000"/>
              <a:lumOff val="80000"/>
            </a:schemeClr>
          </a:solidFill>
        </p:grpSpPr>
        <p:grpSp>
          <p:nvGrpSpPr>
            <p:cNvPr id="14" name="Google Shape;4319;p79">
              <a:extLst>
                <a:ext uri="{FF2B5EF4-FFF2-40B4-BE49-F238E27FC236}">
                  <a16:creationId xmlns:a16="http://schemas.microsoft.com/office/drawing/2014/main" id="{7BB7A498-93F0-6260-4ADF-DC597C8DAE8A}"/>
                </a:ext>
              </a:extLst>
            </p:cNvPr>
            <p:cNvGrpSpPr/>
            <p:nvPr/>
          </p:nvGrpSpPr>
          <p:grpSpPr>
            <a:xfrm>
              <a:off x="6901777" y="3771696"/>
              <a:ext cx="619968" cy="615879"/>
              <a:chOff x="6901777" y="3771696"/>
              <a:chExt cx="619968" cy="615879"/>
            </a:xfrm>
            <a:grpFill/>
          </p:grpSpPr>
          <p:cxnSp>
            <p:nvCxnSpPr>
              <p:cNvPr id="24" name="Google Shape;4320;p79">
                <a:extLst>
                  <a:ext uri="{FF2B5EF4-FFF2-40B4-BE49-F238E27FC236}">
                    <a16:creationId xmlns:a16="http://schemas.microsoft.com/office/drawing/2014/main" id="{BE5E63F8-BCDE-5EB4-ED5F-407463065D7A}"/>
                  </a:ext>
                </a:extLst>
              </p:cNvPr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25" name="Google Shape;4321;p79">
                <a:extLst>
                  <a:ext uri="{FF2B5EF4-FFF2-40B4-BE49-F238E27FC236}">
                    <a16:creationId xmlns:a16="http://schemas.microsoft.com/office/drawing/2014/main" id="{9B53C231-EBD1-3C81-375C-8CCB32805C2C}"/>
                  </a:ext>
                </a:extLst>
              </p:cNvPr>
              <p:cNvSpPr/>
              <p:nvPr/>
            </p:nvSpPr>
            <p:spPr>
              <a:xfrm>
                <a:off x="6901777" y="3771696"/>
                <a:ext cx="619968" cy="458805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lang="en-US" b="1" dirty="0">
                  <a:latin typeface="Montserrat" pitchFamily="2" charset="77"/>
                </a:endParaRPr>
              </a:p>
              <a:p>
                <a:pPr algn="ctr"/>
                <a:r>
                  <a:rPr lang="en-US" b="1" dirty="0">
                    <a:latin typeface="Montserrat" pitchFamily="2" charset="77"/>
                  </a:rPr>
                  <a:t>North Star metric- </a:t>
                </a:r>
                <a:r>
                  <a:rPr lang="en-US" sz="1400" b="1" dirty="0">
                    <a:latin typeface="Montserrat" pitchFamily="2" charset="77"/>
                  </a:rPr>
                  <a:t>Monthly Net Savings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>
                  <a:latin typeface="Montserrat" pitchFamily="2" charset="77"/>
                </a:endParaRPr>
              </a:p>
            </p:txBody>
          </p:sp>
        </p:grpSp>
        <p:cxnSp>
          <p:nvCxnSpPr>
            <p:cNvPr id="22" name="Google Shape;4323;p79">
              <a:extLst>
                <a:ext uri="{FF2B5EF4-FFF2-40B4-BE49-F238E27FC236}">
                  <a16:creationId xmlns:a16="http://schemas.microsoft.com/office/drawing/2014/main" id="{7F763A11-37DC-82A1-0CD9-CAA442352EF7}"/>
                </a:ext>
              </a:extLst>
            </p:cNvPr>
            <p:cNvCxnSpPr/>
            <p:nvPr/>
          </p:nvCxnSpPr>
          <p:spPr>
            <a:xfrm rot="10800000">
              <a:off x="7393988" y="3710194"/>
              <a:ext cx="0" cy="170700"/>
            </a:xfrm>
            <a:prstGeom prst="straightConnector1">
              <a:avLst/>
            </a:prstGeom>
            <a:grpFill/>
            <a:ln w="19050" cap="flat" cmpd="sng">
              <a:noFill/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6" name="Google Shape;4325;p79">
              <a:extLst>
                <a:ext uri="{FF2B5EF4-FFF2-40B4-BE49-F238E27FC236}">
                  <a16:creationId xmlns:a16="http://schemas.microsoft.com/office/drawing/2014/main" id="{217637C8-769D-A766-F7C3-C0E2DA4B1DAD}"/>
                </a:ext>
              </a:extLst>
            </p:cNvPr>
            <p:cNvGrpSpPr/>
            <p:nvPr/>
          </p:nvGrpSpPr>
          <p:grpSpPr>
            <a:xfrm>
              <a:off x="7523024" y="3771696"/>
              <a:ext cx="619353" cy="615879"/>
              <a:chOff x="7523024" y="3771696"/>
              <a:chExt cx="619353" cy="615879"/>
            </a:xfrm>
            <a:grpFill/>
          </p:grpSpPr>
          <p:cxnSp>
            <p:nvCxnSpPr>
              <p:cNvPr id="20" name="Google Shape;4326;p79">
                <a:extLst>
                  <a:ext uri="{FF2B5EF4-FFF2-40B4-BE49-F238E27FC236}">
                    <a16:creationId xmlns:a16="http://schemas.microsoft.com/office/drawing/2014/main" id="{1987C8E0-0E50-503B-11B9-C848820855FD}"/>
                  </a:ext>
                </a:extLst>
              </p:cNvPr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21" name="Google Shape;4327;p79">
                <a:extLst>
                  <a:ext uri="{FF2B5EF4-FFF2-40B4-BE49-F238E27FC236}">
                    <a16:creationId xmlns:a16="http://schemas.microsoft.com/office/drawing/2014/main" id="{9C812481-3189-0D2B-8848-74BB61A06E3A}"/>
                  </a:ext>
                </a:extLst>
              </p:cNvPr>
              <p:cNvSpPr/>
              <p:nvPr/>
            </p:nvSpPr>
            <p:spPr>
              <a:xfrm>
                <a:off x="7523024" y="3771696"/>
                <a:ext cx="619353" cy="46046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1" dirty="0">
                    <a:latin typeface="Montserrat" pitchFamily="2" charset="77"/>
                  </a:rPr>
                  <a:t>Retention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1" dirty="0">
                    <a:latin typeface="Montserrat" pitchFamily="2" charset="77"/>
                  </a:rPr>
                  <a:t>Rate</a:t>
                </a:r>
                <a:endParaRPr sz="1300" b="1" dirty="0">
                  <a:latin typeface="Montserrat" pitchFamily="2" charset="77"/>
                </a:endParaRPr>
              </a:p>
            </p:txBody>
          </p:sp>
        </p:grpSp>
        <p:cxnSp>
          <p:nvCxnSpPr>
            <p:cNvPr id="18" name="Google Shape;4329;p79">
              <a:extLst>
                <a:ext uri="{FF2B5EF4-FFF2-40B4-BE49-F238E27FC236}">
                  <a16:creationId xmlns:a16="http://schemas.microsoft.com/office/drawing/2014/main" id="{FB2C3746-E5B9-D449-A63E-31EF52064CED}"/>
                </a:ext>
              </a:extLst>
            </p:cNvPr>
            <p:cNvCxnSpPr/>
            <p:nvPr/>
          </p:nvCxnSpPr>
          <p:spPr>
            <a:xfrm rot="10800000">
              <a:off x="8219339" y="3722847"/>
              <a:ext cx="0" cy="169800"/>
            </a:xfrm>
            <a:prstGeom prst="straightConnector1">
              <a:avLst/>
            </a:prstGeom>
            <a:grpFill/>
            <a:ln w="19050" cap="flat" cmpd="sng">
              <a:noFill/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26" name="Google Shape;4318;p79">
            <a:extLst>
              <a:ext uri="{FF2B5EF4-FFF2-40B4-BE49-F238E27FC236}">
                <a16:creationId xmlns:a16="http://schemas.microsoft.com/office/drawing/2014/main" id="{98A038B6-FC5F-98B9-B2AB-51889F33A40B}"/>
              </a:ext>
            </a:extLst>
          </p:cNvPr>
          <p:cNvGrpSpPr/>
          <p:nvPr/>
        </p:nvGrpSpPr>
        <p:grpSpPr>
          <a:xfrm>
            <a:off x="2455263" y="829879"/>
            <a:ext cx="5875261" cy="3483742"/>
            <a:chOff x="5958560" y="3710194"/>
            <a:chExt cx="2260779" cy="1447743"/>
          </a:xfrm>
          <a:solidFill>
            <a:schemeClr val="bg2">
              <a:lumMod val="20000"/>
              <a:lumOff val="80000"/>
            </a:schemeClr>
          </a:solidFill>
        </p:grpSpPr>
        <p:grpSp>
          <p:nvGrpSpPr>
            <p:cNvPr id="27" name="Google Shape;4319;p79">
              <a:extLst>
                <a:ext uri="{FF2B5EF4-FFF2-40B4-BE49-F238E27FC236}">
                  <a16:creationId xmlns:a16="http://schemas.microsoft.com/office/drawing/2014/main" id="{9C0B8B4B-E9FE-3024-E415-8BABD04B635D}"/>
                </a:ext>
              </a:extLst>
            </p:cNvPr>
            <p:cNvGrpSpPr/>
            <p:nvPr/>
          </p:nvGrpSpPr>
          <p:grpSpPr>
            <a:xfrm>
              <a:off x="6977019" y="3885316"/>
              <a:ext cx="714295" cy="528198"/>
              <a:chOff x="6977019" y="3885316"/>
              <a:chExt cx="714295" cy="528198"/>
            </a:xfrm>
            <a:grpFill/>
          </p:grpSpPr>
          <p:cxnSp>
            <p:nvCxnSpPr>
              <p:cNvPr id="37" name="Google Shape;4320;p79">
                <a:extLst>
                  <a:ext uri="{FF2B5EF4-FFF2-40B4-BE49-F238E27FC236}">
                    <a16:creationId xmlns:a16="http://schemas.microsoft.com/office/drawing/2014/main" id="{CAB1C32B-D3E8-47E6-E46A-5BA4F189BF5B}"/>
                  </a:ext>
                </a:extLst>
              </p:cNvPr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38" name="Google Shape;4321;p79">
                <a:extLst>
                  <a:ext uri="{FF2B5EF4-FFF2-40B4-BE49-F238E27FC236}">
                    <a16:creationId xmlns:a16="http://schemas.microsoft.com/office/drawing/2014/main" id="{7964F1AB-2C22-6F7D-D311-D835894C213B}"/>
                  </a:ext>
                </a:extLst>
              </p:cNvPr>
              <p:cNvSpPr/>
              <p:nvPr/>
            </p:nvSpPr>
            <p:spPr>
              <a:xfrm>
                <a:off x="6994636" y="3885316"/>
                <a:ext cx="696678" cy="528198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latin typeface="Montserrat" pitchFamily="2" charset="77"/>
                  </a:rPr>
                  <a:t>Customer Acquisition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latin typeface="Montserrat" pitchFamily="2" charset="77"/>
                  </a:rPr>
                  <a:t>Cost</a:t>
                </a:r>
                <a:endParaRPr b="1" dirty="0">
                  <a:latin typeface="Montserrat" pitchFamily="2" charset="77"/>
                </a:endParaRPr>
              </a:p>
            </p:txBody>
          </p:sp>
        </p:grpSp>
        <p:grpSp>
          <p:nvGrpSpPr>
            <p:cNvPr id="28" name="Google Shape;4322;p79">
              <a:extLst>
                <a:ext uri="{FF2B5EF4-FFF2-40B4-BE49-F238E27FC236}">
                  <a16:creationId xmlns:a16="http://schemas.microsoft.com/office/drawing/2014/main" id="{445B17D0-D02B-EBC0-F0FA-5F0A970751E6}"/>
                </a:ext>
              </a:extLst>
            </p:cNvPr>
            <p:cNvGrpSpPr/>
            <p:nvPr/>
          </p:nvGrpSpPr>
          <p:grpSpPr>
            <a:xfrm>
              <a:off x="5958560" y="3710194"/>
              <a:ext cx="1435428" cy="1447743"/>
              <a:chOff x="5958560" y="3710194"/>
              <a:chExt cx="1435428" cy="1447743"/>
            </a:xfrm>
            <a:grpFill/>
          </p:grpSpPr>
          <p:cxnSp>
            <p:nvCxnSpPr>
              <p:cNvPr id="35" name="Google Shape;4323;p79">
                <a:extLst>
                  <a:ext uri="{FF2B5EF4-FFF2-40B4-BE49-F238E27FC236}">
                    <a16:creationId xmlns:a16="http://schemas.microsoft.com/office/drawing/2014/main" id="{C55CBF6D-68A3-94AD-B804-9ACFF7305DD2}"/>
                  </a:ext>
                </a:extLst>
              </p:cNvPr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36" name="Google Shape;4324;p79">
                <a:extLst>
                  <a:ext uri="{FF2B5EF4-FFF2-40B4-BE49-F238E27FC236}">
                    <a16:creationId xmlns:a16="http://schemas.microsoft.com/office/drawing/2014/main" id="{8721E2BE-0D5A-0619-D369-E2A25875D763}"/>
                  </a:ext>
                </a:extLst>
              </p:cNvPr>
              <p:cNvSpPr/>
              <p:nvPr/>
            </p:nvSpPr>
            <p:spPr>
              <a:xfrm>
                <a:off x="5958560" y="4629739"/>
                <a:ext cx="696678" cy="528198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latin typeface="Montserrat" pitchFamily="2" charset="77"/>
                  </a:rPr>
                  <a:t>Annual Revenue Per User</a:t>
                </a:r>
                <a:endParaRPr b="1" dirty="0">
                  <a:latin typeface="Montserrat" pitchFamily="2" charset="77"/>
                </a:endParaRPr>
              </a:p>
            </p:txBody>
          </p:sp>
        </p:grpSp>
        <p:grpSp>
          <p:nvGrpSpPr>
            <p:cNvPr id="29" name="Google Shape;4325;p79">
              <a:extLst>
                <a:ext uri="{FF2B5EF4-FFF2-40B4-BE49-F238E27FC236}">
                  <a16:creationId xmlns:a16="http://schemas.microsoft.com/office/drawing/2014/main" id="{D35EBF58-F63D-18A2-74CC-8F419D018E0E}"/>
                </a:ext>
              </a:extLst>
            </p:cNvPr>
            <p:cNvGrpSpPr/>
            <p:nvPr/>
          </p:nvGrpSpPr>
          <p:grpSpPr>
            <a:xfrm>
              <a:off x="6655238" y="4216875"/>
              <a:ext cx="1153857" cy="941062"/>
              <a:chOff x="6655238" y="4216875"/>
              <a:chExt cx="1153857" cy="941062"/>
            </a:xfrm>
            <a:grpFill/>
          </p:grpSpPr>
          <p:cxnSp>
            <p:nvCxnSpPr>
              <p:cNvPr id="33" name="Google Shape;4326;p79">
                <a:extLst>
                  <a:ext uri="{FF2B5EF4-FFF2-40B4-BE49-F238E27FC236}">
                    <a16:creationId xmlns:a16="http://schemas.microsoft.com/office/drawing/2014/main" id="{009A9C17-3692-DD97-90D4-0AA4866CD8D0}"/>
                  </a:ext>
                </a:extLst>
              </p:cNvPr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34" name="Google Shape;4327;p79">
                <a:extLst>
                  <a:ext uri="{FF2B5EF4-FFF2-40B4-BE49-F238E27FC236}">
                    <a16:creationId xmlns:a16="http://schemas.microsoft.com/office/drawing/2014/main" id="{302FC754-6630-8150-032C-A4D0CC70F1C9}"/>
                  </a:ext>
                </a:extLst>
              </p:cNvPr>
              <p:cNvSpPr/>
              <p:nvPr/>
            </p:nvSpPr>
            <p:spPr>
              <a:xfrm>
                <a:off x="6655238" y="4629739"/>
                <a:ext cx="696678" cy="528198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4328;p79">
              <a:extLst>
                <a:ext uri="{FF2B5EF4-FFF2-40B4-BE49-F238E27FC236}">
                  <a16:creationId xmlns:a16="http://schemas.microsoft.com/office/drawing/2014/main" id="{0C235282-B464-278F-B83E-EBD6DAF2C873}"/>
                </a:ext>
              </a:extLst>
            </p:cNvPr>
            <p:cNvGrpSpPr/>
            <p:nvPr/>
          </p:nvGrpSpPr>
          <p:grpSpPr>
            <a:xfrm>
              <a:off x="7351916" y="3722847"/>
              <a:ext cx="867423" cy="1435090"/>
              <a:chOff x="7351916" y="3722847"/>
              <a:chExt cx="867423" cy="1435090"/>
            </a:xfrm>
            <a:grpFill/>
          </p:grpSpPr>
          <p:cxnSp>
            <p:nvCxnSpPr>
              <p:cNvPr id="31" name="Google Shape;4329;p79">
                <a:extLst>
                  <a:ext uri="{FF2B5EF4-FFF2-40B4-BE49-F238E27FC236}">
                    <a16:creationId xmlns:a16="http://schemas.microsoft.com/office/drawing/2014/main" id="{99A4886F-1AFA-22F6-C69E-1C3C640E20A0}"/>
                  </a:ext>
                </a:extLst>
              </p:cNvPr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grpFill/>
              <a:ln w="19050" cap="flat" cmpd="sng">
                <a:noFill/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32" name="Google Shape;4330;p79">
                <a:extLst>
                  <a:ext uri="{FF2B5EF4-FFF2-40B4-BE49-F238E27FC236}">
                    <a16:creationId xmlns:a16="http://schemas.microsoft.com/office/drawing/2014/main" id="{60F0F5C0-1413-EC46-37A4-8C0B8A5FA1C9}"/>
                  </a:ext>
                </a:extLst>
              </p:cNvPr>
              <p:cNvSpPr/>
              <p:nvPr/>
            </p:nvSpPr>
            <p:spPr>
              <a:xfrm>
                <a:off x="7351916" y="4629739"/>
                <a:ext cx="696678" cy="528198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latin typeface="Montserrat" pitchFamily="2" charset="77"/>
                  </a:rPr>
                  <a:t>Net Promoter Score</a:t>
                </a:r>
                <a:endParaRPr b="1" dirty="0">
                  <a:latin typeface="Montserrat" pitchFamily="2" charset="7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F8519EB-0E52-6FF3-7625-6D055D8230ED}"/>
              </a:ext>
            </a:extLst>
          </p:cNvPr>
          <p:cNvSpPr txBox="1"/>
          <p:nvPr/>
        </p:nvSpPr>
        <p:spPr>
          <a:xfrm>
            <a:off x="4636365" y="3031907"/>
            <a:ext cx="106932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Montserrat" pitchFamily="2" charset="77"/>
              </a:rPr>
              <a:t>Daily Active Users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Montserrat" pitchFamily="2" charset="77"/>
              </a:rPr>
              <a:t>Monthly Active Users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C7F62F-1E07-B8AE-A00F-A09DAA551587}"/>
              </a:ext>
            </a:extLst>
          </p:cNvPr>
          <p:cNvSpPr txBox="1"/>
          <p:nvPr/>
        </p:nvSpPr>
        <p:spPr>
          <a:xfrm>
            <a:off x="0" y="4897279"/>
            <a:ext cx="763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Montserrat" pitchFamily="2" charset="77"/>
              </a:rPr>
              <a:t>Fall 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story Subject for High School: Capitalism by Slidesgo">
  <a:themeElements>
    <a:clrScheme name="Simple Light">
      <a:dk1>
        <a:srgbClr val="FFFFFF"/>
      </a:dk1>
      <a:lt1>
        <a:srgbClr val="294A4C"/>
      </a:lt1>
      <a:dk2>
        <a:srgbClr val="537C72"/>
      </a:dk2>
      <a:lt2>
        <a:srgbClr val="4D9968"/>
      </a:lt2>
      <a:accent1>
        <a:srgbClr val="AC911A"/>
      </a:accent1>
      <a:accent2>
        <a:srgbClr val="C5823F"/>
      </a:accent2>
      <a:accent3>
        <a:srgbClr val="FF464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315</Words>
  <Application>Microsoft Office PowerPoint</Application>
  <PresentationFormat>On-screen Show (16:9)</PresentationFormat>
  <Paragraphs>100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Anaheim</vt:lpstr>
      <vt:lpstr>Courier New</vt:lpstr>
      <vt:lpstr>Arapey</vt:lpstr>
      <vt:lpstr>Actor</vt:lpstr>
      <vt:lpstr>Barlow</vt:lpstr>
      <vt:lpstr>Montserrat</vt:lpstr>
      <vt:lpstr>Albert Sans</vt:lpstr>
      <vt:lpstr>History Subject for High School: Capitalism by Slidesgo</vt:lpstr>
      <vt:lpstr>DOLLAR TRACKER</vt:lpstr>
      <vt:lpstr>NEEDS AND CUSTOMER SEGMENTS</vt:lpstr>
      <vt:lpstr>PROPOSED SOLUTIONS</vt:lpstr>
      <vt:lpstr>STORYBOARD</vt:lpstr>
      <vt:lpstr>STORYBOARD</vt:lpstr>
      <vt:lpstr>PowerPoint Presentation</vt:lpstr>
      <vt:lpstr>PRODUCT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DOLLAR TRACKER</dc:title>
  <cp:lastModifiedBy>Vinit Nagap</cp:lastModifiedBy>
  <cp:revision>78</cp:revision>
  <dcterms:modified xsi:type="dcterms:W3CDTF">2023-12-09T01:11:14Z</dcterms:modified>
</cp:coreProperties>
</file>